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2" r:id="rId20"/>
    <p:sldId id="275" r:id="rId21"/>
    <p:sldId id="273" r:id="rId22"/>
    <p:sldId id="274" r:id="rId23"/>
    <p:sldId id="276" r:id="rId24"/>
    <p:sldId id="277" r:id="rId25"/>
    <p:sldId id="278" r:id="rId26"/>
    <p:sldId id="279" r:id="rId27"/>
    <p:sldId id="280" r:id="rId28"/>
    <p:sldId id="281" r:id="rId29"/>
    <p:sldId id="282" r:id="rId30"/>
    <p:sldId id="283" r:id="rId31"/>
    <p:sldId id="284" r:id="rId32"/>
    <p:sldId id="285" r:id="rId33"/>
    <p:sldId id="286"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547D"/>
    <a:srgbClr val="792C7D"/>
    <a:srgbClr val="233881"/>
    <a:srgbClr val="009FD5"/>
    <a:srgbClr val="009EE1"/>
    <a:srgbClr val="6931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074857-A6CF-431A-B575-5396CE7C5CD3}" v="3" dt="2019-11-26T16:48:47.6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36"/>
    <p:restoredTop sz="86410"/>
  </p:normalViewPr>
  <p:slideViewPr>
    <p:cSldViewPr snapToGrid="0" snapToObjects="1" showGuides="1">
      <p:cViewPr varScale="1">
        <p:scale>
          <a:sx n="105" d="100"/>
          <a:sy n="105" d="100"/>
        </p:scale>
        <p:origin x="620" y="5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dia Hughes" userId="72549520-eea0-4afb-916d-31685b9a66f0" providerId="ADAL" clId="{6B074857-A6CF-431A-B575-5396CE7C5CD3}"/>
    <pc:docChg chg="undo custSel modSld">
      <pc:chgData name="Tandia Hughes" userId="72549520-eea0-4afb-916d-31685b9a66f0" providerId="ADAL" clId="{6B074857-A6CF-431A-B575-5396CE7C5CD3}" dt="2019-11-26T16:49:55.088" v="240" actId="20577"/>
      <pc:docMkLst>
        <pc:docMk/>
      </pc:docMkLst>
      <pc:sldChg chg="modSp">
        <pc:chgData name="Tandia Hughes" userId="72549520-eea0-4afb-916d-31685b9a66f0" providerId="ADAL" clId="{6B074857-A6CF-431A-B575-5396CE7C5CD3}" dt="2019-11-26T16:49:55.088" v="240" actId="20577"/>
        <pc:sldMkLst>
          <pc:docMk/>
          <pc:sldMk cId="112635741" sldId="276"/>
        </pc:sldMkLst>
        <pc:spChg chg="mod">
          <ac:chgData name="Tandia Hughes" userId="72549520-eea0-4afb-916d-31685b9a66f0" providerId="ADAL" clId="{6B074857-A6CF-431A-B575-5396CE7C5CD3}" dt="2019-11-26T16:49:55.088" v="240" actId="20577"/>
          <ac:spMkLst>
            <pc:docMk/>
            <pc:sldMk cId="112635741" sldId="276"/>
            <ac:spMk id="5" creationId="{00000000-0000-0000-0000-000000000000}"/>
          </ac:spMkLst>
        </pc:spChg>
      </pc:sldChg>
    </pc:docChg>
  </pc:docChgLst>
  <pc:docChgLst>
    <pc:chgData name="Catherine Clayton" userId="92add937-d4cf-46eb-8b5a-89a35c466a2a" providerId="ADAL" clId="{8808E721-A484-ED4E-87C7-9F438B202C83}"/>
    <pc:docChg chg="modSld">
      <pc:chgData name="Catherine Clayton" userId="92add937-d4cf-46eb-8b5a-89a35c466a2a" providerId="ADAL" clId="{8808E721-A484-ED4E-87C7-9F438B202C83}" dt="2019-11-07T11:43:07.917" v="0" actId="1076"/>
      <pc:docMkLst>
        <pc:docMk/>
      </pc:docMkLst>
      <pc:sldChg chg="modSp">
        <pc:chgData name="Catherine Clayton" userId="92add937-d4cf-46eb-8b5a-89a35c466a2a" providerId="ADAL" clId="{8808E721-A484-ED4E-87C7-9F438B202C83}" dt="2019-11-07T11:43:07.917" v="0" actId="1076"/>
        <pc:sldMkLst>
          <pc:docMk/>
          <pc:sldMk cId="1739935609" sldId="257"/>
        </pc:sldMkLst>
        <pc:spChg chg="mod">
          <ac:chgData name="Catherine Clayton" userId="92add937-d4cf-46eb-8b5a-89a35c466a2a" providerId="ADAL" clId="{8808E721-A484-ED4E-87C7-9F438B202C83}" dt="2019-11-07T11:43:07.917" v="0" actId="1076"/>
          <ac:spMkLst>
            <pc:docMk/>
            <pc:sldMk cId="1739935609" sldId="257"/>
            <ac:spMk id="2"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lnSpc>
                <a:spcPts val="5000"/>
              </a:lnSpc>
              <a:defRPr sz="4000">
                <a:solidFill>
                  <a:srgbClr val="69317E"/>
                </a:solidFill>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4931" y="5947952"/>
            <a:ext cx="1039950" cy="910048"/>
          </a:xfrm>
          <a:prstGeom prst="rect">
            <a:avLst/>
          </a:prstGeom>
        </p:spPr>
      </p:pic>
      <p:sp>
        <p:nvSpPr>
          <p:cNvPr id="8" name="TextBox 7"/>
          <p:cNvSpPr txBox="1"/>
          <p:nvPr userDrawn="1"/>
        </p:nvSpPr>
        <p:spPr>
          <a:xfrm>
            <a:off x="685800" y="6242704"/>
            <a:ext cx="4913888" cy="276999"/>
          </a:xfrm>
          <a:prstGeom prst="rect">
            <a:avLst/>
          </a:prstGeom>
          <a:noFill/>
        </p:spPr>
        <p:txBody>
          <a:bodyPr wrap="square" lIns="0" tIns="0" rIns="0" bIns="0" rtlCol="0" anchor="ctr" anchorCtr="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err="1">
                <a:solidFill>
                  <a:srgbClr val="233881"/>
                </a:solidFill>
                <a:latin typeface="Futura Medium" charset="0"/>
                <a:ea typeface="Futura Medium" charset="0"/>
                <a:cs typeface="Futura Medium" charset="0"/>
              </a:rPr>
              <a:t>www.prayerspacesinschools.com</a:t>
            </a:r>
            <a:endParaRPr lang="en-US" b="1" i="0" dirty="0">
              <a:solidFill>
                <a:srgbClr val="233881"/>
              </a:solidFill>
              <a:latin typeface="Futura Medium" charset="0"/>
              <a:ea typeface="Futura Medium" charset="0"/>
              <a:cs typeface="Futura Medium"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AE0DD7-B652-5A46-9498-32E93F428E76}" type="datetimeFigureOut">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36275E-16FB-B841-A161-EABDD7941F3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AE0DD7-B652-5A46-9498-32E93F428E76}" type="datetimeFigureOut">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36275E-16FB-B841-A161-EABDD7941F3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AE0DD7-B652-5A46-9498-32E93F428E76}" type="datetimeFigureOut">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36275E-16FB-B841-A161-EABDD7941F3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AE0DD7-B652-5A46-9498-32E93F428E76}" type="datetimeFigureOut">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36275E-16FB-B841-A161-EABDD7941F3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EAE0DD7-B652-5A46-9498-32E93F428E76}" type="datetimeFigureOut">
              <a:rPr lang="en-US" smtClean="0"/>
              <a:t>11/26/2019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36275E-16FB-B841-A161-EABDD7941F3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AE0DD7-B652-5A46-9498-32E93F428E76}" type="datetimeFigureOut">
              <a:rPr lang="en-US" smtClean="0"/>
              <a:t>11/26/2019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36275E-16FB-B841-A161-EABDD7941F3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4931" y="5947952"/>
            <a:ext cx="1039950" cy="910048"/>
          </a:xfrm>
          <a:prstGeom prst="rect">
            <a:avLst/>
          </a:prstGeom>
        </p:spPr>
      </p:pic>
      <p:sp>
        <p:nvSpPr>
          <p:cNvPr id="8" name="TextBox 7"/>
          <p:cNvSpPr txBox="1"/>
          <p:nvPr userDrawn="1"/>
        </p:nvSpPr>
        <p:spPr>
          <a:xfrm>
            <a:off x="685800" y="6242704"/>
            <a:ext cx="4913888" cy="276999"/>
          </a:xfrm>
          <a:prstGeom prst="rect">
            <a:avLst/>
          </a:prstGeom>
          <a:noFill/>
        </p:spPr>
        <p:txBody>
          <a:bodyPr wrap="square" lIns="0" tIns="0" rIns="0" bIns="0" rtlCol="0" anchor="ctr" anchorCtr="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err="1">
                <a:solidFill>
                  <a:srgbClr val="233881"/>
                </a:solidFill>
                <a:latin typeface="Futura Medium" charset="0"/>
                <a:ea typeface="Futura Medium" charset="0"/>
                <a:cs typeface="Futura Medium" charset="0"/>
              </a:rPr>
              <a:t>www.prayerspacesinschools.com</a:t>
            </a:r>
            <a:endParaRPr lang="en-US" b="1" i="0" dirty="0">
              <a:solidFill>
                <a:srgbClr val="233881"/>
              </a:solidFill>
              <a:latin typeface="Futura Medium" charset="0"/>
              <a:ea typeface="Futura Medium" charset="0"/>
              <a:cs typeface="Futura Medium"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AE0DD7-B652-5A46-9498-32E93F428E76}" type="datetimeFigureOut">
              <a:rPr lang="en-US" smtClean="0"/>
              <a:t>11/26/2019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36275E-16FB-B841-A161-EABDD7941F3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AE0DD7-B652-5A46-9498-32E93F428E76}" type="datetimeFigureOut">
              <a:rPr lang="en-US" smtClean="0"/>
              <a:t>11/26/2019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36275E-16FB-B841-A161-EABDD7941F3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AE0DD7-B652-5A46-9498-32E93F428E76}" type="datetimeFigureOut">
              <a:rPr lang="en-US" smtClean="0"/>
              <a:t>11/26/2019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36275E-16FB-B841-A161-EABDD7941F3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AE0DD7-B652-5A46-9498-32E93F428E76}" type="datetimeFigureOut">
              <a:rPr lang="en-US" smtClean="0"/>
              <a:t>11/26/2019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36275E-16FB-B841-A161-EABDD7941F3C}" type="slidenum">
              <a:rPr lang="en-US" smtClean="0"/>
              <a:t>‹#›</a:t>
            </a:fld>
            <a:endParaRPr lang="en-US"/>
          </a:p>
        </p:txBody>
      </p:sp>
    </p:spTree>
    <p:extLst>
      <p:ext uri="{BB962C8B-B14F-4D97-AF65-F5344CB8AC3E}">
        <p14:creationId xmlns:p14="http://schemas.microsoft.com/office/powerpoint/2010/main" val="14812054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b="1" i="0" kern="1200">
          <a:solidFill>
            <a:srgbClr val="69317E"/>
          </a:solidFill>
          <a:latin typeface="Futura Medium" charset="0"/>
          <a:ea typeface="Futura Medium" charset="0"/>
          <a:cs typeface="Futura Medium"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33881"/>
          </a:solidFill>
          <a:latin typeface="Futura Book" charset="0"/>
          <a:ea typeface="Futura Book" charset="0"/>
          <a:cs typeface="Futura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9FD5"/>
          </a:solidFill>
          <a:latin typeface="Futura Book" charset="0"/>
          <a:ea typeface="Futura Book" charset="0"/>
          <a:cs typeface="Futura Book"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9FD5"/>
          </a:solidFill>
          <a:latin typeface="Futura Book" charset="0"/>
          <a:ea typeface="Futura Book" charset="0"/>
          <a:cs typeface="Futura Book"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9FD5"/>
          </a:solidFill>
          <a:latin typeface="Futura Book" charset="0"/>
          <a:ea typeface="Futura Book" charset="0"/>
          <a:cs typeface="Futura Book"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9FD5"/>
          </a:solidFill>
          <a:latin typeface="Futura Book" charset="0"/>
          <a:ea typeface="Futura Book" charset="0"/>
          <a:cs typeface="Futura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www.prayerspacesinschools.com" TargetMode="Externa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www.prayerspacesinschools.com" TargetMode="Externa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4197927"/>
          </a:xfrm>
          <a:prstGeom prst="rect">
            <a:avLst/>
          </a:prstGeom>
          <a:solidFill>
            <a:srgbClr val="792C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92C7D"/>
              </a:solidFill>
            </a:endParaRPr>
          </a:p>
        </p:txBody>
      </p:sp>
      <p:sp>
        <p:nvSpPr>
          <p:cNvPr id="2" name="Title 1"/>
          <p:cNvSpPr>
            <a:spLocks noGrp="1"/>
          </p:cNvSpPr>
          <p:nvPr>
            <p:ph type="ctrTitle"/>
          </p:nvPr>
        </p:nvSpPr>
        <p:spPr>
          <a:xfrm>
            <a:off x="685800" y="720000"/>
            <a:ext cx="7772400" cy="2387600"/>
          </a:xfrm>
        </p:spPr>
        <p:txBody>
          <a:bodyPr anchor="t" anchorCtr="0">
            <a:noAutofit/>
          </a:bodyPr>
          <a:lstStyle/>
          <a:p>
            <a:pPr algn="l">
              <a:lnSpc>
                <a:spcPts val="4600"/>
              </a:lnSpc>
            </a:pPr>
            <a:r>
              <a:rPr lang="en-US" sz="3600" dirty="0">
                <a:solidFill>
                  <a:schemeClr val="bg1"/>
                </a:solidFill>
              </a:rPr>
              <a:t>Findings from a Qualitative and Quantitative Study into </a:t>
            </a:r>
            <a:br>
              <a:rPr lang="en-US" sz="3600" dirty="0">
                <a:solidFill>
                  <a:srgbClr val="792C7D"/>
                </a:solidFill>
              </a:rPr>
            </a:br>
            <a:r>
              <a:rPr lang="en-US" sz="3600" dirty="0">
                <a:solidFill>
                  <a:srgbClr val="E1547D"/>
                </a:solidFill>
              </a:rPr>
              <a:t>the impact of prayer spaces on the spiritual development of children and young people</a:t>
            </a:r>
          </a:p>
        </p:txBody>
      </p:sp>
      <p:sp>
        <p:nvSpPr>
          <p:cNvPr id="3" name="Subtitle 2"/>
          <p:cNvSpPr>
            <a:spLocks noGrp="1"/>
          </p:cNvSpPr>
          <p:nvPr>
            <p:ph type="subTitle" idx="1"/>
          </p:nvPr>
        </p:nvSpPr>
        <p:spPr>
          <a:xfrm>
            <a:off x="800100" y="4561610"/>
            <a:ext cx="7200900" cy="1257300"/>
          </a:xfrm>
        </p:spPr>
        <p:txBody>
          <a:bodyPr lIns="0" tIns="0" rIns="0" bIns="0"/>
          <a:lstStyle/>
          <a:p>
            <a:pPr algn="l"/>
            <a:r>
              <a:rPr lang="en-US" dirty="0" err="1">
                <a:solidFill>
                  <a:srgbClr val="792C7D"/>
                </a:solidFill>
              </a:rPr>
              <a:t>prayerspacesinschools.com</a:t>
            </a:r>
            <a:r>
              <a:rPr lang="en-US" dirty="0">
                <a:solidFill>
                  <a:srgbClr val="792C7D"/>
                </a:solidFill>
              </a:rPr>
              <a:t>/research2017</a:t>
            </a:r>
          </a:p>
          <a:p>
            <a:pPr algn="l"/>
            <a:r>
              <a:rPr lang="en-US" dirty="0">
                <a:solidFill>
                  <a:srgbClr val="792C7D"/>
                </a:solidFill>
              </a:rPr>
              <a:t>   /</a:t>
            </a:r>
            <a:r>
              <a:rPr lang="en-US" dirty="0" err="1">
                <a:solidFill>
                  <a:srgbClr val="792C7D"/>
                </a:solidFill>
              </a:rPr>
              <a:t>prayerspacesinschools</a:t>
            </a:r>
            <a:r>
              <a:rPr lang="en-US" dirty="0">
                <a:solidFill>
                  <a:srgbClr val="792C7D"/>
                </a:solidFill>
              </a:rPr>
              <a:t>   </a:t>
            </a:r>
          </a:p>
          <a:p>
            <a:pPr algn="l"/>
            <a:r>
              <a:rPr lang="en-US" dirty="0">
                <a:solidFill>
                  <a:srgbClr val="792C7D"/>
                </a:solidFill>
              </a:rPr>
              <a:t>    @prayerinschools</a:t>
            </a:r>
            <a:endParaRPr lang="en-US" dirty="0">
              <a:solidFill>
                <a:srgbClr val="792C7D"/>
              </a:solidFill>
              <a:hlinkClick r:id="rId2"/>
            </a:endParaRPr>
          </a:p>
          <a:p>
            <a:pPr algn="l"/>
            <a:endParaRPr lang="en-US" dirty="0"/>
          </a:p>
          <a:p>
            <a:pPr algn="l"/>
            <a:endParaRPr lang="en-US" dirty="0">
              <a:solidFill>
                <a:srgbClr val="009FD5"/>
              </a:solidFill>
            </a:endParaRPr>
          </a:p>
          <a:p>
            <a:pPr algn="l"/>
            <a:endParaRPr lang="en-US" dirty="0">
              <a:solidFill>
                <a:srgbClr val="009FD5"/>
              </a:solidFill>
            </a:endParaRPr>
          </a:p>
          <a:p>
            <a:endParaRPr lang="en-US" dirty="0">
              <a:solidFill>
                <a:srgbClr val="009FD5"/>
              </a:solidFill>
            </a:endParaRPr>
          </a:p>
        </p:txBody>
      </p:sp>
      <p:pic>
        <p:nvPicPr>
          <p:cNvPr id="11" name="Picture 10"/>
          <p:cNvPicPr>
            <a:picLocks noChangeAspect="1"/>
          </p:cNvPicPr>
          <p:nvPr/>
        </p:nvPicPr>
        <p:blipFill>
          <a:blip r:embed="rId3"/>
          <a:stretch>
            <a:fillRect/>
          </a:stretch>
        </p:blipFill>
        <p:spPr>
          <a:xfrm>
            <a:off x="753284" y="5497106"/>
            <a:ext cx="267951" cy="217894"/>
          </a:xfrm>
          <a:prstGeom prst="rect">
            <a:avLst/>
          </a:prstGeom>
        </p:spPr>
      </p:pic>
      <p:pic>
        <p:nvPicPr>
          <p:cNvPr id="12" name="Picture 11"/>
          <p:cNvPicPr>
            <a:picLocks noChangeAspect="1"/>
          </p:cNvPicPr>
          <p:nvPr/>
        </p:nvPicPr>
        <p:blipFill>
          <a:blip r:embed="rId4"/>
          <a:stretch>
            <a:fillRect/>
          </a:stretch>
        </p:blipFill>
        <p:spPr>
          <a:xfrm>
            <a:off x="810821" y="5049982"/>
            <a:ext cx="138957" cy="265282"/>
          </a:xfrm>
          <a:prstGeom prst="rect">
            <a:avLst/>
          </a:prstGeom>
        </p:spPr>
      </p:pic>
    </p:spTree>
    <p:extLst>
      <p:ext uri="{BB962C8B-B14F-4D97-AF65-F5344CB8AC3E}">
        <p14:creationId xmlns:p14="http://schemas.microsoft.com/office/powerpoint/2010/main" val="2110262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20000"/>
            <a:ext cx="7772400" cy="2387600"/>
          </a:xfrm>
        </p:spPr>
        <p:txBody>
          <a:bodyPr anchor="t" anchorCtr="0">
            <a:noAutofit/>
          </a:bodyPr>
          <a:lstStyle/>
          <a:p>
            <a:pPr algn="l">
              <a:lnSpc>
                <a:spcPts val="4600"/>
              </a:lnSpc>
            </a:pPr>
            <a:r>
              <a:rPr lang="en-US" sz="3600" dirty="0">
                <a:solidFill>
                  <a:srgbClr val="E1547D"/>
                </a:solidFill>
              </a:rPr>
              <a:t>Aim – to research and evaluate the contribution of prayer spaces to </a:t>
            </a:r>
            <a:r>
              <a:rPr lang="en-US" sz="3600" dirty="0">
                <a:solidFill>
                  <a:srgbClr val="792C7D"/>
                </a:solidFill>
              </a:rPr>
              <a:t>the spiritual development of children and young people.</a:t>
            </a:r>
          </a:p>
        </p:txBody>
      </p:sp>
    </p:spTree>
    <p:extLst>
      <p:ext uri="{BB962C8B-B14F-4D97-AF65-F5344CB8AC3E}">
        <p14:creationId xmlns:p14="http://schemas.microsoft.com/office/powerpoint/2010/main" val="1895986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20000"/>
            <a:ext cx="7772400" cy="669413"/>
          </a:xfrm>
        </p:spPr>
        <p:txBody>
          <a:bodyPr anchor="t" anchorCtr="0">
            <a:noAutofit/>
          </a:bodyPr>
          <a:lstStyle/>
          <a:p>
            <a:pPr algn="l">
              <a:spcBef>
                <a:spcPts val="5400"/>
              </a:spcBef>
            </a:pPr>
            <a:r>
              <a:rPr lang="en-US" sz="4400" dirty="0"/>
              <a:t>Research tools</a:t>
            </a:r>
          </a:p>
        </p:txBody>
      </p:sp>
      <p:sp>
        <p:nvSpPr>
          <p:cNvPr id="3" name="TextBox 2"/>
          <p:cNvSpPr txBox="1"/>
          <p:nvPr/>
        </p:nvSpPr>
        <p:spPr>
          <a:xfrm>
            <a:off x="783771" y="1620000"/>
            <a:ext cx="6685808" cy="2631490"/>
          </a:xfrm>
          <a:prstGeom prst="rect">
            <a:avLst/>
          </a:prstGeom>
          <a:noFill/>
        </p:spPr>
        <p:txBody>
          <a:bodyPr wrap="square" lIns="0" tIns="0" rIns="0" bIns="0" rtlCol="0">
            <a:spAutoFit/>
          </a:bodyPr>
          <a:lstStyle/>
          <a:p>
            <a:r>
              <a:rPr lang="en-US" sz="3500" b="1" dirty="0">
                <a:solidFill>
                  <a:srgbClr val="E1547D"/>
                </a:solidFill>
                <a:latin typeface="Futura Medium" charset="0"/>
                <a:ea typeface="Futura Medium" charset="0"/>
                <a:cs typeface="Futura Medium" charset="0"/>
              </a:rPr>
              <a:t>Questionnaires</a:t>
            </a:r>
          </a:p>
          <a:p>
            <a:pPr marL="457200" indent="-457200">
              <a:spcBef>
                <a:spcPts val="1000"/>
              </a:spcBef>
              <a:buFont typeface="Wingdings" charset="2"/>
              <a:buChar char="§"/>
            </a:pPr>
            <a:r>
              <a:rPr lang="en-US" sz="3500" dirty="0">
                <a:solidFill>
                  <a:srgbClr val="792C7D"/>
                </a:solidFill>
                <a:latin typeface="Futura Medium" charset="0"/>
                <a:ea typeface="Futura Medium" charset="0"/>
                <a:cs typeface="Futura Medium" charset="0"/>
              </a:rPr>
              <a:t>555 pupils</a:t>
            </a:r>
          </a:p>
          <a:p>
            <a:pPr marL="457200" indent="-457200">
              <a:spcBef>
                <a:spcPts val="1000"/>
              </a:spcBef>
              <a:buFont typeface="Wingdings" charset="2"/>
              <a:buChar char="§"/>
            </a:pPr>
            <a:r>
              <a:rPr lang="en-US" sz="3500" dirty="0">
                <a:solidFill>
                  <a:srgbClr val="792C7D"/>
                </a:solidFill>
                <a:latin typeface="Futura Medium" charset="0"/>
                <a:ea typeface="Futura Medium" charset="0"/>
                <a:cs typeface="Futura Medium" charset="0"/>
              </a:rPr>
              <a:t>aged 7–16</a:t>
            </a:r>
          </a:p>
          <a:p>
            <a:pPr marL="457200" indent="-457200">
              <a:spcBef>
                <a:spcPts val="1000"/>
              </a:spcBef>
              <a:buFont typeface="Wingdings" charset="2"/>
              <a:buChar char="§"/>
            </a:pPr>
            <a:r>
              <a:rPr lang="en-US" sz="3500" dirty="0">
                <a:solidFill>
                  <a:srgbClr val="792C7D"/>
                </a:solidFill>
                <a:latin typeface="Futura Medium" charset="0"/>
                <a:ea typeface="Futura Medium" charset="0"/>
                <a:cs typeface="Futura Medium" charset="0"/>
              </a:rPr>
              <a:t>from 24 schools</a:t>
            </a:r>
          </a:p>
        </p:txBody>
      </p:sp>
    </p:spTree>
    <p:extLst>
      <p:ext uri="{BB962C8B-B14F-4D97-AF65-F5344CB8AC3E}">
        <p14:creationId xmlns:p14="http://schemas.microsoft.com/office/powerpoint/2010/main" val="1293470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20000"/>
            <a:ext cx="7772400" cy="669413"/>
          </a:xfrm>
        </p:spPr>
        <p:txBody>
          <a:bodyPr anchor="t" anchorCtr="0">
            <a:noAutofit/>
          </a:bodyPr>
          <a:lstStyle/>
          <a:p>
            <a:pPr algn="l">
              <a:spcBef>
                <a:spcPts val="5400"/>
              </a:spcBef>
            </a:pPr>
            <a:r>
              <a:rPr lang="en-US" sz="4400" dirty="0"/>
              <a:t>Research tools</a:t>
            </a:r>
          </a:p>
        </p:txBody>
      </p:sp>
      <p:sp>
        <p:nvSpPr>
          <p:cNvPr id="3" name="TextBox 2"/>
          <p:cNvSpPr txBox="1"/>
          <p:nvPr/>
        </p:nvSpPr>
        <p:spPr>
          <a:xfrm>
            <a:off x="783771" y="1620000"/>
            <a:ext cx="6685808" cy="2631490"/>
          </a:xfrm>
          <a:prstGeom prst="rect">
            <a:avLst/>
          </a:prstGeom>
          <a:noFill/>
        </p:spPr>
        <p:txBody>
          <a:bodyPr wrap="square" lIns="0" tIns="0" rIns="0" bIns="0" rtlCol="0">
            <a:spAutoFit/>
          </a:bodyPr>
          <a:lstStyle/>
          <a:p>
            <a:r>
              <a:rPr lang="en-US" sz="3500" b="1" dirty="0">
                <a:solidFill>
                  <a:srgbClr val="E1547D"/>
                </a:solidFill>
                <a:latin typeface="Futura Medium" charset="0"/>
                <a:ea typeface="Futura Medium" charset="0"/>
                <a:cs typeface="Futura Medium" charset="0"/>
              </a:rPr>
              <a:t>Interviews</a:t>
            </a:r>
          </a:p>
          <a:p>
            <a:pPr marL="457200" indent="-457200">
              <a:spcBef>
                <a:spcPts val="1000"/>
              </a:spcBef>
              <a:buFont typeface="Wingdings" charset="2"/>
              <a:buChar char="§"/>
            </a:pPr>
            <a:r>
              <a:rPr lang="en-US" sz="3500" dirty="0">
                <a:solidFill>
                  <a:srgbClr val="792C7D"/>
                </a:solidFill>
                <a:latin typeface="Futura Medium" charset="0"/>
                <a:ea typeface="Futura Medium" charset="0"/>
                <a:cs typeface="Futura Medium" charset="0"/>
              </a:rPr>
              <a:t>71 pupils</a:t>
            </a:r>
          </a:p>
          <a:p>
            <a:pPr marL="457200" indent="-457200">
              <a:spcBef>
                <a:spcPts val="1000"/>
              </a:spcBef>
              <a:buFont typeface="Wingdings" charset="2"/>
              <a:buChar char="§"/>
            </a:pPr>
            <a:r>
              <a:rPr lang="en-US" sz="3500" dirty="0">
                <a:solidFill>
                  <a:srgbClr val="792C7D"/>
                </a:solidFill>
                <a:latin typeface="Futura Medium" charset="0"/>
                <a:ea typeface="Futura Medium" charset="0"/>
                <a:cs typeface="Futura Medium" charset="0"/>
              </a:rPr>
              <a:t>15 teachers</a:t>
            </a:r>
          </a:p>
          <a:p>
            <a:pPr marL="457200" indent="-457200">
              <a:spcBef>
                <a:spcPts val="1000"/>
              </a:spcBef>
              <a:buFont typeface="Wingdings" charset="2"/>
              <a:buChar char="§"/>
            </a:pPr>
            <a:r>
              <a:rPr lang="en-US" sz="3500" dirty="0">
                <a:solidFill>
                  <a:srgbClr val="792C7D"/>
                </a:solidFill>
                <a:latin typeface="Futura Medium" charset="0"/>
                <a:ea typeface="Futura Medium" charset="0"/>
                <a:cs typeface="Futura Medium" charset="0"/>
              </a:rPr>
              <a:t>from 7 schools</a:t>
            </a:r>
          </a:p>
        </p:txBody>
      </p:sp>
    </p:spTree>
    <p:extLst>
      <p:ext uri="{BB962C8B-B14F-4D97-AF65-F5344CB8AC3E}">
        <p14:creationId xmlns:p14="http://schemas.microsoft.com/office/powerpoint/2010/main" val="1557171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20000"/>
            <a:ext cx="7772400" cy="669413"/>
          </a:xfrm>
        </p:spPr>
        <p:txBody>
          <a:bodyPr anchor="t" anchorCtr="0">
            <a:noAutofit/>
          </a:bodyPr>
          <a:lstStyle/>
          <a:p>
            <a:pPr algn="l">
              <a:spcBef>
                <a:spcPts val="5400"/>
              </a:spcBef>
            </a:pPr>
            <a:r>
              <a:rPr lang="en-US" sz="4400" dirty="0"/>
              <a:t>The schools</a:t>
            </a:r>
          </a:p>
        </p:txBody>
      </p:sp>
      <p:sp>
        <p:nvSpPr>
          <p:cNvPr id="3" name="TextBox 2"/>
          <p:cNvSpPr txBox="1"/>
          <p:nvPr/>
        </p:nvSpPr>
        <p:spPr>
          <a:xfrm>
            <a:off x="783771" y="1620000"/>
            <a:ext cx="6685808" cy="4001095"/>
          </a:xfrm>
          <a:prstGeom prst="rect">
            <a:avLst/>
          </a:prstGeom>
          <a:noFill/>
        </p:spPr>
        <p:txBody>
          <a:bodyPr wrap="square" lIns="0" tIns="0" rIns="0" bIns="0" rtlCol="0">
            <a:spAutoFit/>
          </a:bodyPr>
          <a:lstStyle/>
          <a:p>
            <a:r>
              <a:rPr lang="en-US" sz="3500" b="1" dirty="0">
                <a:solidFill>
                  <a:srgbClr val="E1547D"/>
                </a:solidFill>
                <a:latin typeface="Futura Medium" charset="0"/>
                <a:ea typeface="Futura Medium" charset="0"/>
                <a:cs typeface="Futura Medium" charset="0"/>
              </a:rPr>
              <a:t>Primary</a:t>
            </a:r>
          </a:p>
          <a:p>
            <a:pPr marL="457200" indent="-457200">
              <a:spcBef>
                <a:spcPts val="1000"/>
              </a:spcBef>
              <a:buFont typeface="Wingdings" charset="2"/>
              <a:buChar char="§"/>
            </a:pPr>
            <a:r>
              <a:rPr lang="en-US" sz="3500" dirty="0">
                <a:solidFill>
                  <a:srgbClr val="792C7D"/>
                </a:solidFill>
                <a:latin typeface="Futura Medium" charset="0"/>
                <a:ea typeface="Futura Medium" charset="0"/>
                <a:cs typeface="Futura Medium" charset="0"/>
              </a:rPr>
              <a:t>6 community</a:t>
            </a:r>
          </a:p>
          <a:p>
            <a:pPr marL="457200" indent="-457200">
              <a:spcBef>
                <a:spcPts val="1000"/>
              </a:spcBef>
              <a:buFont typeface="Wingdings" charset="2"/>
              <a:buChar char="§"/>
            </a:pPr>
            <a:r>
              <a:rPr lang="en-US" sz="3500" dirty="0">
                <a:solidFill>
                  <a:srgbClr val="792C7D"/>
                </a:solidFill>
                <a:latin typeface="Futura Medium" charset="0"/>
                <a:ea typeface="Futura Medium" charset="0"/>
                <a:cs typeface="Futura Medium" charset="0"/>
              </a:rPr>
              <a:t>11 with a religious foundation</a:t>
            </a:r>
          </a:p>
          <a:p>
            <a:pPr>
              <a:spcBef>
                <a:spcPts val="2000"/>
              </a:spcBef>
            </a:pPr>
            <a:r>
              <a:rPr lang="en-US" sz="3500" b="1" dirty="0">
                <a:solidFill>
                  <a:srgbClr val="E1547D"/>
                </a:solidFill>
                <a:latin typeface="Futura Medium" charset="0"/>
                <a:ea typeface="Futura Medium" charset="0"/>
                <a:cs typeface="Futura Medium" charset="0"/>
              </a:rPr>
              <a:t>Secondary</a:t>
            </a:r>
          </a:p>
          <a:p>
            <a:pPr marL="457200" indent="-457200">
              <a:spcBef>
                <a:spcPts val="1000"/>
              </a:spcBef>
              <a:buFont typeface="Wingdings" charset="2"/>
              <a:buChar char="§"/>
            </a:pPr>
            <a:r>
              <a:rPr lang="en-US" sz="3500" dirty="0">
                <a:solidFill>
                  <a:srgbClr val="792C7D"/>
                </a:solidFill>
                <a:latin typeface="Futura Medium" charset="0"/>
                <a:ea typeface="Futura Medium" charset="0"/>
                <a:cs typeface="Futura Medium" charset="0"/>
              </a:rPr>
              <a:t>4 community</a:t>
            </a:r>
          </a:p>
          <a:p>
            <a:pPr marL="457200" indent="-457200">
              <a:spcBef>
                <a:spcPts val="1000"/>
              </a:spcBef>
              <a:buFont typeface="Wingdings" charset="2"/>
              <a:buChar char="§"/>
            </a:pPr>
            <a:r>
              <a:rPr lang="en-US" sz="3500" dirty="0">
                <a:solidFill>
                  <a:srgbClr val="792C7D"/>
                </a:solidFill>
                <a:latin typeface="Futura Medium" charset="0"/>
                <a:ea typeface="Futura Medium" charset="0"/>
                <a:cs typeface="Futura Medium" charset="0"/>
              </a:rPr>
              <a:t>3 with a religious foundation</a:t>
            </a:r>
          </a:p>
        </p:txBody>
      </p:sp>
    </p:spTree>
    <p:extLst>
      <p:ext uri="{BB962C8B-B14F-4D97-AF65-F5344CB8AC3E}">
        <p14:creationId xmlns:p14="http://schemas.microsoft.com/office/powerpoint/2010/main" val="401814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20000"/>
            <a:ext cx="7772400" cy="669413"/>
          </a:xfrm>
        </p:spPr>
        <p:txBody>
          <a:bodyPr anchor="t" anchorCtr="0">
            <a:noAutofit/>
          </a:bodyPr>
          <a:lstStyle/>
          <a:p>
            <a:pPr algn="l">
              <a:spcBef>
                <a:spcPts val="5400"/>
              </a:spcBef>
            </a:pPr>
            <a:r>
              <a:rPr lang="en-US" sz="4400" dirty="0"/>
              <a:t>Spirituality as</a:t>
            </a:r>
            <a:br>
              <a:rPr lang="en-US" sz="4400" dirty="0"/>
            </a:br>
            <a:r>
              <a:rPr lang="en-US" sz="4400" dirty="0"/>
              <a:t>relational consciousness</a:t>
            </a:r>
          </a:p>
        </p:txBody>
      </p:sp>
      <p:sp>
        <p:nvSpPr>
          <p:cNvPr id="3" name="TextBox 2"/>
          <p:cNvSpPr txBox="1"/>
          <p:nvPr/>
        </p:nvSpPr>
        <p:spPr>
          <a:xfrm>
            <a:off x="783771" y="2356270"/>
            <a:ext cx="6685808" cy="3206006"/>
          </a:xfrm>
          <a:prstGeom prst="rect">
            <a:avLst/>
          </a:prstGeom>
          <a:noFill/>
        </p:spPr>
        <p:txBody>
          <a:bodyPr wrap="square" lIns="0" tIns="0" rIns="0" bIns="0" rtlCol="0">
            <a:spAutoFit/>
          </a:bodyPr>
          <a:lstStyle/>
          <a:p>
            <a:pPr>
              <a:spcBef>
                <a:spcPts val="1000"/>
              </a:spcBef>
            </a:pPr>
            <a:r>
              <a:rPr lang="en-US" sz="3500" dirty="0">
                <a:solidFill>
                  <a:srgbClr val="E1547D"/>
                </a:solidFill>
                <a:latin typeface="Futura Medium" charset="0"/>
                <a:ea typeface="Futura Medium" charset="0"/>
                <a:cs typeface="Futura Medium" charset="0"/>
              </a:rPr>
              <a:t>Relationship with:</a:t>
            </a:r>
          </a:p>
          <a:p>
            <a:pPr marL="457200" indent="-457200">
              <a:spcBef>
                <a:spcPts val="1000"/>
              </a:spcBef>
              <a:buFont typeface="Wingdings" charset="2"/>
              <a:buChar char="§"/>
            </a:pPr>
            <a:r>
              <a:rPr lang="en-US" sz="3500" dirty="0">
                <a:solidFill>
                  <a:srgbClr val="792C7D"/>
                </a:solidFill>
                <a:latin typeface="Futura Medium" charset="0"/>
                <a:ea typeface="Futura Medium" charset="0"/>
                <a:cs typeface="Futura Medium" charset="0"/>
              </a:rPr>
              <a:t>self</a:t>
            </a:r>
          </a:p>
          <a:p>
            <a:pPr marL="457200" indent="-457200">
              <a:spcBef>
                <a:spcPts val="1000"/>
              </a:spcBef>
              <a:buFont typeface="Wingdings" charset="2"/>
              <a:buChar char="§"/>
            </a:pPr>
            <a:r>
              <a:rPr lang="en-US" sz="3500" dirty="0">
                <a:solidFill>
                  <a:srgbClr val="792C7D"/>
                </a:solidFill>
                <a:latin typeface="Futura Medium" charset="0"/>
                <a:ea typeface="Futura Medium" charset="0"/>
                <a:cs typeface="Futura Medium" charset="0"/>
              </a:rPr>
              <a:t>others</a:t>
            </a:r>
          </a:p>
          <a:p>
            <a:pPr marL="457200" indent="-457200">
              <a:spcBef>
                <a:spcPts val="1000"/>
              </a:spcBef>
              <a:buFont typeface="Wingdings" charset="2"/>
              <a:buChar char="§"/>
            </a:pPr>
            <a:r>
              <a:rPr lang="en-US" sz="3500" dirty="0">
                <a:solidFill>
                  <a:srgbClr val="792C7D"/>
                </a:solidFill>
                <a:latin typeface="Futura Medium" charset="0"/>
                <a:ea typeface="Futura Medium" charset="0"/>
                <a:cs typeface="Futura Medium" charset="0"/>
              </a:rPr>
              <a:t>the world</a:t>
            </a:r>
          </a:p>
          <a:p>
            <a:pPr marL="457200" indent="-457200">
              <a:spcBef>
                <a:spcPts val="1000"/>
              </a:spcBef>
              <a:buFont typeface="Wingdings" charset="2"/>
              <a:buChar char="§"/>
            </a:pPr>
            <a:r>
              <a:rPr lang="en-US" sz="3500" dirty="0">
                <a:solidFill>
                  <a:srgbClr val="792C7D"/>
                </a:solidFill>
                <a:latin typeface="Futura Medium" charset="0"/>
                <a:ea typeface="Futura Medium" charset="0"/>
                <a:cs typeface="Futura Medium" charset="0"/>
              </a:rPr>
              <a:t>the sacred and divine</a:t>
            </a:r>
          </a:p>
        </p:txBody>
      </p:sp>
    </p:spTree>
    <p:extLst>
      <p:ext uri="{BB962C8B-B14F-4D97-AF65-F5344CB8AC3E}">
        <p14:creationId xmlns:p14="http://schemas.microsoft.com/office/powerpoint/2010/main" val="1955688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20000"/>
            <a:ext cx="7772400" cy="4920779"/>
          </a:xfrm>
        </p:spPr>
        <p:txBody>
          <a:bodyPr anchor="ctr" anchorCtr="0">
            <a:noAutofit/>
          </a:bodyPr>
          <a:lstStyle/>
          <a:p>
            <a:pPr>
              <a:spcBef>
                <a:spcPts val="5400"/>
              </a:spcBef>
            </a:pPr>
            <a:r>
              <a:rPr lang="en-US" sz="4400" dirty="0"/>
              <a:t>Relationship with the self</a:t>
            </a:r>
          </a:p>
        </p:txBody>
      </p:sp>
    </p:spTree>
    <p:extLst>
      <p:ext uri="{BB962C8B-B14F-4D97-AF65-F5344CB8AC3E}">
        <p14:creationId xmlns:p14="http://schemas.microsoft.com/office/powerpoint/2010/main" val="522038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1348" y="1288495"/>
            <a:ext cx="4555670" cy="4108817"/>
          </a:xfrm>
          <a:prstGeom prst="rect">
            <a:avLst/>
          </a:prstGeom>
        </p:spPr>
        <p:txBody>
          <a:bodyPr wrap="square" lIns="0" tIns="0" rIns="0" bIns="0" numCol="1" spcCol="180000">
            <a:spAutoFit/>
          </a:bodyPr>
          <a:lstStyle/>
          <a:p>
            <a:pPr>
              <a:spcBef>
                <a:spcPts val="1000"/>
              </a:spcBef>
            </a:pPr>
            <a:r>
              <a:rPr lang="en-US" sz="4400" b="1" dirty="0">
                <a:solidFill>
                  <a:srgbClr val="E1547D"/>
                </a:solidFill>
                <a:latin typeface="Futura Medium" charset="0"/>
                <a:ea typeface="Futura Medium" charset="0"/>
                <a:cs typeface="Futura Medium" charset="0"/>
              </a:rPr>
              <a:t>Self</a:t>
            </a:r>
            <a:endParaRPr lang="en-US" sz="4400" b="1" spc="-40" dirty="0">
              <a:solidFill>
                <a:srgbClr val="E1547D"/>
              </a:solidFill>
              <a:latin typeface="Futura Medium" charset="0"/>
              <a:ea typeface="Futura Medium" charset="0"/>
              <a:cs typeface="Futura Medium" charset="0"/>
            </a:endParaRPr>
          </a:p>
          <a:p>
            <a:pPr>
              <a:spcBef>
                <a:spcPts val="1000"/>
              </a:spcBef>
            </a:pPr>
            <a:r>
              <a:rPr lang="en-US" sz="2200" spc="-40" dirty="0">
                <a:solidFill>
                  <a:srgbClr val="E1547D"/>
                </a:solidFill>
                <a:latin typeface="Futura Medium" charset="0"/>
                <a:ea typeface="Futura Medium" charset="0"/>
                <a:cs typeface="Futura Medium" charset="0"/>
              </a:rPr>
              <a:t>The opportunity to be comfortably alone with themselves. </a:t>
            </a:r>
          </a:p>
          <a:p>
            <a:pPr>
              <a:spcBef>
                <a:spcPts val="1000"/>
              </a:spcBef>
            </a:pPr>
            <a:r>
              <a:rPr lang="en-US" sz="2200" spc="-10" dirty="0">
                <a:solidFill>
                  <a:srgbClr val="792C7D"/>
                </a:solidFill>
                <a:latin typeface="Futura Medium" charset="0"/>
                <a:ea typeface="Futura Medium" charset="0"/>
                <a:cs typeface="Futura Medium" charset="0"/>
              </a:rPr>
              <a:t>“I felt calm because it was silent.”</a:t>
            </a:r>
          </a:p>
          <a:p>
            <a:pPr>
              <a:spcBef>
                <a:spcPts val="1000"/>
              </a:spcBef>
            </a:pPr>
            <a:r>
              <a:rPr lang="en-US" sz="2200" spc="-10" dirty="0">
                <a:solidFill>
                  <a:srgbClr val="792C7D"/>
                </a:solidFill>
                <a:latin typeface="Futura Medium" charset="0"/>
                <a:ea typeface="Futura Medium" charset="0"/>
                <a:cs typeface="Futura Medium" charset="0"/>
              </a:rPr>
              <a:t>“It’s quite stressful school sometimes, so I thought that the prayer space was really relaxing and it… helped me think about things that are more important than what I have been worrying about.”</a:t>
            </a:r>
            <a:endParaRPr lang="en-US" sz="2200" dirty="0">
              <a:solidFill>
                <a:srgbClr val="792C7D"/>
              </a:solidFill>
              <a:latin typeface="Futura Medium" charset="0"/>
              <a:ea typeface="Futura Medium" charset="0"/>
              <a:cs typeface="Futura Medium"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1053" t="893" r="34346" b="596"/>
          <a:stretch/>
        </p:blipFill>
        <p:spPr>
          <a:xfrm>
            <a:off x="5712030" y="1377538"/>
            <a:ext cx="3431969" cy="3930732"/>
          </a:xfrm>
          <a:prstGeom prst="rect">
            <a:avLst/>
          </a:prstGeom>
        </p:spPr>
      </p:pic>
    </p:spTree>
    <p:extLst>
      <p:ext uri="{BB962C8B-B14F-4D97-AF65-F5344CB8AC3E}">
        <p14:creationId xmlns:p14="http://schemas.microsoft.com/office/powerpoint/2010/main" val="446312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1605" t="157" r="53580" b="157"/>
          <a:stretch/>
        </p:blipFill>
        <p:spPr>
          <a:xfrm>
            <a:off x="5712031" y="1429492"/>
            <a:ext cx="3420094" cy="3999015"/>
          </a:xfrm>
          <a:prstGeom prst="rect">
            <a:avLst/>
          </a:prstGeom>
        </p:spPr>
      </p:pic>
      <p:sp>
        <p:nvSpPr>
          <p:cNvPr id="5" name="Rectangle 4"/>
          <p:cNvSpPr/>
          <p:nvPr/>
        </p:nvSpPr>
        <p:spPr>
          <a:xfrm>
            <a:off x="681348" y="1288912"/>
            <a:ext cx="4555670" cy="4139595"/>
          </a:xfrm>
          <a:prstGeom prst="rect">
            <a:avLst/>
          </a:prstGeom>
        </p:spPr>
        <p:txBody>
          <a:bodyPr wrap="square" lIns="0" tIns="0" rIns="0" bIns="0" numCol="1" spcCol="180000">
            <a:spAutoFit/>
          </a:bodyPr>
          <a:lstStyle/>
          <a:p>
            <a:pPr>
              <a:spcBef>
                <a:spcPts val="1000"/>
              </a:spcBef>
            </a:pPr>
            <a:r>
              <a:rPr lang="en-US" sz="4400" b="1" dirty="0">
                <a:solidFill>
                  <a:srgbClr val="E1547D"/>
                </a:solidFill>
                <a:latin typeface="Futura Medium" charset="0"/>
                <a:ea typeface="Futura Medium" charset="0"/>
                <a:cs typeface="Futura Medium" charset="0"/>
              </a:rPr>
              <a:t>Self</a:t>
            </a:r>
            <a:endParaRPr lang="en-US" sz="4400" b="1" spc="-40" dirty="0">
              <a:solidFill>
                <a:srgbClr val="E1547D"/>
              </a:solidFill>
              <a:latin typeface="Futura Medium" charset="0"/>
              <a:ea typeface="Futura Medium" charset="0"/>
              <a:cs typeface="Futura Medium" charset="0"/>
            </a:endParaRPr>
          </a:p>
          <a:p>
            <a:pPr>
              <a:spcBef>
                <a:spcPts val="1000"/>
              </a:spcBef>
            </a:pPr>
            <a:r>
              <a:rPr lang="en-US" sz="2000" spc="-40" dirty="0">
                <a:solidFill>
                  <a:srgbClr val="E1547D"/>
                </a:solidFill>
                <a:latin typeface="Futura Medium" charset="0"/>
                <a:ea typeface="Futura Medium" charset="0"/>
                <a:cs typeface="Futura Medium" charset="0"/>
              </a:rPr>
              <a:t>The opportunity to engage in internal conversation with themselves.</a:t>
            </a:r>
            <a:endParaRPr lang="en-US" sz="2000" spc="-40" dirty="0">
              <a:solidFill>
                <a:srgbClr val="792C7D"/>
              </a:solidFill>
              <a:latin typeface="Futura Medium" charset="0"/>
              <a:ea typeface="Futura Medium" charset="0"/>
              <a:cs typeface="Futura Medium" charset="0"/>
            </a:endParaRPr>
          </a:p>
          <a:p>
            <a:pPr>
              <a:spcBef>
                <a:spcPts val="1000"/>
              </a:spcBef>
            </a:pPr>
            <a:r>
              <a:rPr lang="en-US" sz="2000" spc="-30" dirty="0">
                <a:solidFill>
                  <a:srgbClr val="792C7D"/>
                </a:solidFill>
                <a:latin typeface="Futura Medium" charset="0"/>
                <a:ea typeface="Futura Medium" charset="0"/>
                <a:cs typeface="Futura Medium" charset="0"/>
              </a:rPr>
              <a:t>“I think it’s like a conversation that you’re having with yourself because it’s sort of saying one thing in one half of your mind and you’re saying it again in your other half which I quite like.”</a:t>
            </a:r>
          </a:p>
          <a:p>
            <a:pPr>
              <a:spcBef>
                <a:spcPts val="1000"/>
              </a:spcBef>
            </a:pPr>
            <a:r>
              <a:rPr lang="en-US" sz="2000" spc="-30" dirty="0">
                <a:solidFill>
                  <a:srgbClr val="792C7D"/>
                </a:solidFill>
                <a:latin typeface="Futura Medium" charset="0"/>
                <a:ea typeface="Futura Medium" charset="0"/>
                <a:cs typeface="Futura Medium" charset="0"/>
              </a:rPr>
              <a:t>“I was having a conversation in my head about what peace is and what forgiving is all about.”</a:t>
            </a:r>
          </a:p>
        </p:txBody>
      </p:sp>
    </p:spTree>
    <p:extLst>
      <p:ext uri="{BB962C8B-B14F-4D97-AF65-F5344CB8AC3E}">
        <p14:creationId xmlns:p14="http://schemas.microsoft.com/office/powerpoint/2010/main" val="2114855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20000"/>
            <a:ext cx="7772400" cy="4920779"/>
          </a:xfrm>
        </p:spPr>
        <p:txBody>
          <a:bodyPr anchor="ctr" anchorCtr="0">
            <a:noAutofit/>
          </a:bodyPr>
          <a:lstStyle/>
          <a:p>
            <a:pPr>
              <a:spcBef>
                <a:spcPts val="5400"/>
              </a:spcBef>
            </a:pPr>
            <a:r>
              <a:rPr lang="en-US" sz="4400" dirty="0"/>
              <a:t>Relationship with others</a:t>
            </a:r>
          </a:p>
        </p:txBody>
      </p:sp>
    </p:spTree>
    <p:extLst>
      <p:ext uri="{BB962C8B-B14F-4D97-AF65-F5344CB8AC3E}">
        <p14:creationId xmlns:p14="http://schemas.microsoft.com/office/powerpoint/2010/main" val="1992013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1348" y="1493590"/>
            <a:ext cx="4555670" cy="3970318"/>
          </a:xfrm>
          <a:prstGeom prst="rect">
            <a:avLst/>
          </a:prstGeom>
        </p:spPr>
        <p:txBody>
          <a:bodyPr wrap="square" lIns="0" tIns="0" rIns="0" bIns="0" numCol="1" spcCol="180000">
            <a:spAutoFit/>
          </a:bodyPr>
          <a:lstStyle/>
          <a:p>
            <a:pPr>
              <a:spcBef>
                <a:spcPts val="1000"/>
              </a:spcBef>
            </a:pPr>
            <a:r>
              <a:rPr lang="en-US" sz="4400" b="1" dirty="0">
                <a:solidFill>
                  <a:srgbClr val="E1547D"/>
                </a:solidFill>
                <a:latin typeface="Futura Medium" charset="0"/>
                <a:ea typeface="Futura Medium" charset="0"/>
                <a:cs typeface="Futura Medium" charset="0"/>
              </a:rPr>
              <a:t>Others</a:t>
            </a:r>
            <a:endParaRPr lang="en-US" sz="4400" b="1" spc="-40" dirty="0">
              <a:solidFill>
                <a:srgbClr val="E1547D"/>
              </a:solidFill>
              <a:latin typeface="Futura Medium" charset="0"/>
              <a:ea typeface="Futura Medium" charset="0"/>
              <a:cs typeface="Futura Medium" charset="0"/>
            </a:endParaRPr>
          </a:p>
          <a:p>
            <a:pPr>
              <a:spcBef>
                <a:spcPts val="1000"/>
              </a:spcBef>
            </a:pPr>
            <a:r>
              <a:rPr lang="en-US" sz="2100" spc="-40" dirty="0">
                <a:solidFill>
                  <a:srgbClr val="E1547D"/>
                </a:solidFill>
                <a:latin typeface="Futura Medium" charset="0"/>
                <a:ea typeface="Futura Medium" charset="0"/>
                <a:cs typeface="Futura Medium" charset="0"/>
              </a:rPr>
              <a:t>Some pupils noticed how their time in the prayer space made a difference to their relationships. </a:t>
            </a:r>
          </a:p>
          <a:p>
            <a:pPr>
              <a:spcBef>
                <a:spcPts val="1000"/>
              </a:spcBef>
            </a:pPr>
            <a:r>
              <a:rPr lang="en-US" sz="2100" spc="-10" dirty="0">
                <a:solidFill>
                  <a:srgbClr val="792C7D"/>
                </a:solidFill>
                <a:latin typeface="Futura Medium" charset="0"/>
                <a:ea typeface="Futura Medium" charset="0"/>
                <a:cs typeface="Futura Medium" charset="0"/>
              </a:rPr>
              <a:t>“I’ve got on better with my sister, not argued so much.”</a:t>
            </a:r>
          </a:p>
          <a:p>
            <a:pPr>
              <a:spcBef>
                <a:spcPts val="1000"/>
              </a:spcBef>
            </a:pPr>
            <a:r>
              <a:rPr lang="en-US" sz="2100" spc="-10" dirty="0">
                <a:solidFill>
                  <a:srgbClr val="792C7D"/>
                </a:solidFill>
                <a:latin typeface="Futura Medium" charset="0"/>
                <a:ea typeface="Futura Medium" charset="0"/>
                <a:cs typeface="Futura Medium" charset="0"/>
              </a:rPr>
              <a:t>“It helps you come into reality of ‘I’ve done something wrong: I need to </a:t>
            </a:r>
            <a:r>
              <a:rPr lang="en-US" sz="2100" spc="-10" dirty="0" err="1">
                <a:solidFill>
                  <a:srgbClr val="792C7D"/>
                </a:solidFill>
                <a:latin typeface="Futura Medium" charset="0"/>
                <a:ea typeface="Futura Medium" charset="0"/>
                <a:cs typeface="Futura Medium" charset="0"/>
              </a:rPr>
              <a:t>apologise</a:t>
            </a:r>
            <a:r>
              <a:rPr lang="en-US" sz="2100" spc="-10" dirty="0">
                <a:solidFill>
                  <a:srgbClr val="792C7D"/>
                </a:solidFill>
                <a:latin typeface="Futura Medium" charset="0"/>
                <a:ea typeface="Futura Medium" charset="0"/>
                <a:cs typeface="Futura Medium" charset="0"/>
              </a:rPr>
              <a:t>’, and it just helps you go home and face what you have done.”</a:t>
            </a:r>
            <a:endParaRPr lang="en-US" sz="2100" dirty="0">
              <a:solidFill>
                <a:srgbClr val="792C7D"/>
              </a:solidFill>
              <a:latin typeface="Futura Medium" charset="0"/>
              <a:ea typeface="Futura Medium" charset="0"/>
              <a:cs typeface="Futura Medium"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99" t="24343" b="10136"/>
          <a:stretch/>
        </p:blipFill>
        <p:spPr>
          <a:xfrm>
            <a:off x="5712031" y="1482975"/>
            <a:ext cx="3431969" cy="3991549"/>
          </a:xfrm>
          <a:prstGeom prst="rect">
            <a:avLst/>
          </a:prstGeom>
        </p:spPr>
      </p:pic>
    </p:spTree>
    <p:extLst>
      <p:ext uri="{BB962C8B-B14F-4D97-AF65-F5344CB8AC3E}">
        <p14:creationId xmlns:p14="http://schemas.microsoft.com/office/powerpoint/2010/main" val="92521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8000" y="339000"/>
            <a:ext cx="7772400" cy="2387600"/>
          </a:xfrm>
        </p:spPr>
        <p:txBody>
          <a:bodyPr anchor="t" anchorCtr="0">
            <a:noAutofit/>
          </a:bodyPr>
          <a:lstStyle/>
          <a:p>
            <a:pPr algn="l">
              <a:lnSpc>
                <a:spcPts val="4600"/>
              </a:lnSpc>
            </a:pPr>
            <a:r>
              <a:rPr lang="en-US" sz="3600" dirty="0">
                <a:solidFill>
                  <a:srgbClr val="E1547D"/>
                </a:solidFill>
              </a:rPr>
              <a:t>Prayer spaces enable children and young people, of all faiths and none, to explore </a:t>
            </a:r>
            <a:r>
              <a:rPr lang="en-US" sz="3600" dirty="0">
                <a:solidFill>
                  <a:srgbClr val="792C7D"/>
                </a:solidFill>
              </a:rPr>
              <a:t>spirituality, faith and life’s big questions </a:t>
            </a:r>
            <a:r>
              <a:rPr lang="en-US" sz="3600" dirty="0">
                <a:solidFill>
                  <a:srgbClr val="E1547D"/>
                </a:solidFill>
              </a:rPr>
              <a:t>in a safe, creative and interactive way.</a:t>
            </a:r>
          </a:p>
        </p:txBody>
      </p:sp>
    </p:spTree>
    <p:extLst>
      <p:ext uri="{BB962C8B-B14F-4D97-AF65-F5344CB8AC3E}">
        <p14:creationId xmlns:p14="http://schemas.microsoft.com/office/powerpoint/2010/main" val="1739935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0399" y="1676747"/>
            <a:ext cx="4746624" cy="2964914"/>
          </a:xfrm>
          <a:prstGeom prst="rect">
            <a:avLst/>
          </a:prstGeom>
        </p:spPr>
        <p:txBody>
          <a:bodyPr wrap="square" lIns="0" tIns="0" rIns="0" bIns="0" numCol="1" spcCol="180000">
            <a:spAutoFit/>
          </a:bodyPr>
          <a:lstStyle/>
          <a:p>
            <a:pPr>
              <a:spcBef>
                <a:spcPts val="1000"/>
              </a:spcBef>
            </a:pPr>
            <a:r>
              <a:rPr lang="en-US" sz="4400" b="1" dirty="0">
                <a:solidFill>
                  <a:srgbClr val="E1547D"/>
                </a:solidFill>
                <a:latin typeface="Futura Medium" charset="0"/>
                <a:ea typeface="Futura Medium" charset="0"/>
                <a:cs typeface="Futura Medium" charset="0"/>
              </a:rPr>
              <a:t>Others</a:t>
            </a:r>
            <a:endParaRPr lang="en-US" sz="4400" b="1" spc="-40" dirty="0">
              <a:solidFill>
                <a:srgbClr val="E1547D"/>
              </a:solidFill>
              <a:latin typeface="Futura Medium" charset="0"/>
              <a:ea typeface="Futura Medium" charset="0"/>
              <a:cs typeface="Futura Medium" charset="0"/>
            </a:endParaRPr>
          </a:p>
          <a:p>
            <a:pPr>
              <a:spcBef>
                <a:spcPts val="1000"/>
              </a:spcBef>
            </a:pPr>
            <a:r>
              <a:rPr lang="en-US" sz="2200" spc="-40" dirty="0">
                <a:solidFill>
                  <a:srgbClr val="E1547D"/>
                </a:solidFill>
                <a:latin typeface="Futura Medium" charset="0"/>
                <a:ea typeface="Futura Medium" charset="0"/>
                <a:cs typeface="Futura Medium" charset="0"/>
              </a:rPr>
              <a:t>Forgiving was a strong theme.</a:t>
            </a:r>
          </a:p>
          <a:p>
            <a:pPr>
              <a:spcBef>
                <a:spcPts val="1000"/>
              </a:spcBef>
            </a:pPr>
            <a:r>
              <a:rPr lang="en-US" sz="2200" spc="-10" dirty="0">
                <a:solidFill>
                  <a:srgbClr val="792C7D"/>
                </a:solidFill>
                <a:latin typeface="Futura Medium" charset="0"/>
                <a:ea typeface="Futura Medium" charset="0"/>
                <a:cs typeface="Futura Medium" charset="0"/>
              </a:rPr>
              <a:t>“Forgiving someone who badly bullied me … I was thinking about all the times I forgave my best friend when we got into arguments.”</a:t>
            </a:r>
            <a:endParaRPr lang="en-US" sz="2200" dirty="0">
              <a:solidFill>
                <a:srgbClr val="792C7D"/>
              </a:solidFill>
              <a:latin typeface="Futura Medium" charset="0"/>
              <a:ea typeface="Futura Medium" charset="0"/>
              <a:cs typeface="Futura Medium"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41" t="3562" b="8116"/>
          <a:stretch/>
        </p:blipFill>
        <p:spPr>
          <a:xfrm>
            <a:off x="5735782" y="1303018"/>
            <a:ext cx="3408218" cy="4050925"/>
          </a:xfrm>
          <a:prstGeom prst="rect">
            <a:avLst/>
          </a:prstGeom>
        </p:spPr>
      </p:pic>
    </p:spTree>
    <p:extLst>
      <p:ext uri="{BB962C8B-B14F-4D97-AF65-F5344CB8AC3E}">
        <p14:creationId xmlns:p14="http://schemas.microsoft.com/office/powerpoint/2010/main" val="112635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20000"/>
            <a:ext cx="7772400" cy="4920779"/>
          </a:xfrm>
        </p:spPr>
        <p:txBody>
          <a:bodyPr anchor="ctr" anchorCtr="0">
            <a:noAutofit/>
          </a:bodyPr>
          <a:lstStyle/>
          <a:p>
            <a:pPr>
              <a:spcBef>
                <a:spcPts val="5400"/>
              </a:spcBef>
            </a:pPr>
            <a:r>
              <a:rPr lang="en-US" sz="4400" dirty="0"/>
              <a:t>Relationship with</a:t>
            </a:r>
            <a:br>
              <a:rPr lang="en-US" sz="4400" dirty="0"/>
            </a:br>
            <a:r>
              <a:rPr lang="en-US" sz="4400" dirty="0"/>
              <a:t>the world</a:t>
            </a:r>
          </a:p>
        </p:txBody>
      </p:sp>
    </p:spTree>
    <p:extLst>
      <p:ext uri="{BB962C8B-B14F-4D97-AF65-F5344CB8AC3E}">
        <p14:creationId xmlns:p14="http://schemas.microsoft.com/office/powerpoint/2010/main" val="792381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1348" y="879094"/>
            <a:ext cx="4710049" cy="4939814"/>
          </a:xfrm>
          <a:prstGeom prst="rect">
            <a:avLst/>
          </a:prstGeom>
        </p:spPr>
        <p:txBody>
          <a:bodyPr wrap="square" lIns="0" tIns="0" rIns="0" bIns="0" numCol="1" spcCol="180000">
            <a:spAutoFit/>
          </a:bodyPr>
          <a:lstStyle/>
          <a:p>
            <a:pPr>
              <a:spcBef>
                <a:spcPts val="1000"/>
              </a:spcBef>
            </a:pPr>
            <a:r>
              <a:rPr lang="en-US" sz="4400" b="1" dirty="0">
                <a:solidFill>
                  <a:srgbClr val="E1547D"/>
                </a:solidFill>
                <a:latin typeface="Futura Medium" charset="0"/>
                <a:ea typeface="Futura Medium" charset="0"/>
                <a:cs typeface="Futura Medium" charset="0"/>
              </a:rPr>
              <a:t>The world</a:t>
            </a:r>
            <a:endParaRPr lang="en-US" sz="4400" b="1" spc="-40" dirty="0">
              <a:solidFill>
                <a:srgbClr val="E1547D"/>
              </a:solidFill>
              <a:latin typeface="Futura Medium" charset="0"/>
              <a:ea typeface="Futura Medium" charset="0"/>
              <a:cs typeface="Futura Medium" charset="0"/>
            </a:endParaRPr>
          </a:p>
          <a:p>
            <a:pPr>
              <a:spcBef>
                <a:spcPts val="1000"/>
              </a:spcBef>
            </a:pPr>
            <a:r>
              <a:rPr lang="en-US" sz="2100" spc="-40" dirty="0">
                <a:solidFill>
                  <a:srgbClr val="E1547D"/>
                </a:solidFill>
                <a:latin typeface="Futura Medium" charset="0"/>
                <a:ea typeface="Futura Medium" charset="0"/>
                <a:cs typeface="Futura Medium" charset="0"/>
              </a:rPr>
              <a:t>Every prayer space has some activity that helps pupils focus on the wider world and on issues of injustice in our world.</a:t>
            </a:r>
          </a:p>
          <a:p>
            <a:pPr>
              <a:spcBef>
                <a:spcPts val="1000"/>
              </a:spcBef>
            </a:pPr>
            <a:r>
              <a:rPr lang="en-US" sz="2100" spc="-10" dirty="0">
                <a:solidFill>
                  <a:srgbClr val="792C7D"/>
                </a:solidFill>
                <a:latin typeface="Futura Medium" charset="0"/>
                <a:ea typeface="Futura Medium" charset="0"/>
                <a:cs typeface="Futura Medium" charset="0"/>
              </a:rPr>
              <a:t>“Some people worried about what Donald Trump is going to do and about the terrorist attacks in England”</a:t>
            </a:r>
          </a:p>
          <a:p>
            <a:pPr>
              <a:spcBef>
                <a:spcPts val="1000"/>
              </a:spcBef>
            </a:pPr>
            <a:r>
              <a:rPr lang="en-US" sz="2100" spc="-10" dirty="0">
                <a:solidFill>
                  <a:srgbClr val="792C7D"/>
                </a:solidFill>
                <a:latin typeface="Futura Medium" charset="0"/>
                <a:ea typeface="Futura Medium" charset="0"/>
                <a:cs typeface="Futura Medium" charset="0"/>
              </a:rPr>
              <a:t>“I thought about those in other parts of the world that either do not have anything to eat or house to live in... It makes you feel quite grateful for what you have.”</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59" t="63" r="259" b="1"/>
          <a:stretch/>
        </p:blipFill>
        <p:spPr>
          <a:xfrm rot="16200000">
            <a:off x="5242956" y="1733956"/>
            <a:ext cx="4572000" cy="3230089"/>
          </a:xfrm>
          <a:prstGeom prst="rect">
            <a:avLst/>
          </a:prstGeom>
        </p:spPr>
      </p:pic>
    </p:spTree>
    <p:extLst>
      <p:ext uri="{BB962C8B-B14F-4D97-AF65-F5344CB8AC3E}">
        <p14:creationId xmlns:p14="http://schemas.microsoft.com/office/powerpoint/2010/main" val="1007052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1348" y="2041440"/>
            <a:ext cx="3676895" cy="2775119"/>
          </a:xfrm>
          <a:prstGeom prst="rect">
            <a:avLst/>
          </a:prstGeom>
        </p:spPr>
        <p:txBody>
          <a:bodyPr wrap="square" lIns="0" tIns="0" rIns="0" bIns="0" numCol="1" spcCol="180000">
            <a:spAutoFit/>
          </a:bodyPr>
          <a:lstStyle/>
          <a:p>
            <a:pPr>
              <a:spcBef>
                <a:spcPts val="1000"/>
              </a:spcBef>
            </a:pPr>
            <a:r>
              <a:rPr lang="en-US" sz="4400" b="1" dirty="0">
                <a:solidFill>
                  <a:srgbClr val="E1547D"/>
                </a:solidFill>
                <a:latin typeface="Futura Medium" charset="0"/>
                <a:ea typeface="Futura Medium" charset="0"/>
                <a:cs typeface="Futura Medium" charset="0"/>
              </a:rPr>
              <a:t>The world</a:t>
            </a:r>
            <a:endParaRPr lang="en-US" sz="4400" b="1" spc="-40" dirty="0">
              <a:solidFill>
                <a:srgbClr val="E1547D"/>
              </a:solidFill>
              <a:latin typeface="Futura Medium" charset="0"/>
              <a:ea typeface="Futura Medium" charset="0"/>
              <a:cs typeface="Futura Medium" charset="0"/>
            </a:endParaRPr>
          </a:p>
          <a:p>
            <a:pPr>
              <a:spcBef>
                <a:spcPts val="1000"/>
              </a:spcBef>
            </a:pPr>
            <a:r>
              <a:rPr lang="en-US" sz="3200" spc="-40" dirty="0">
                <a:solidFill>
                  <a:srgbClr val="792C7D"/>
                </a:solidFill>
                <a:latin typeface="Futura Medium" charset="0"/>
                <a:ea typeface="Futura Medium" charset="0"/>
                <a:cs typeface="Futura Medium" charset="0"/>
              </a:rPr>
              <a:t>“I was thinking about how I can help the whole of our community.”</a:t>
            </a:r>
            <a:endParaRPr lang="en-US" sz="3200" spc="-10" dirty="0">
              <a:solidFill>
                <a:srgbClr val="792C7D"/>
              </a:solidFill>
              <a:latin typeface="Futura Medium" charset="0"/>
              <a:ea typeface="Futura Medium" charset="0"/>
              <a:cs typeface="Futura Medium"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9060" b="12201"/>
          <a:stretch/>
        </p:blipFill>
        <p:spPr>
          <a:xfrm>
            <a:off x="4583875" y="1211282"/>
            <a:ext cx="4548250" cy="4298868"/>
          </a:xfrm>
          <a:prstGeom prst="rect">
            <a:avLst/>
          </a:prstGeom>
        </p:spPr>
      </p:pic>
    </p:spTree>
    <p:extLst>
      <p:ext uri="{BB962C8B-B14F-4D97-AF65-F5344CB8AC3E}">
        <p14:creationId xmlns:p14="http://schemas.microsoft.com/office/powerpoint/2010/main" val="2094304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20000"/>
            <a:ext cx="7772400" cy="4920779"/>
          </a:xfrm>
        </p:spPr>
        <p:txBody>
          <a:bodyPr anchor="ctr" anchorCtr="0">
            <a:noAutofit/>
          </a:bodyPr>
          <a:lstStyle/>
          <a:p>
            <a:pPr>
              <a:spcBef>
                <a:spcPts val="5400"/>
              </a:spcBef>
            </a:pPr>
            <a:r>
              <a:rPr lang="en-US" sz="4400" dirty="0"/>
              <a:t>Relationship with</a:t>
            </a:r>
            <a:br>
              <a:rPr lang="en-US" sz="4400" dirty="0"/>
            </a:br>
            <a:r>
              <a:rPr lang="en-US" sz="4400" dirty="0"/>
              <a:t>the sacred or divine</a:t>
            </a:r>
          </a:p>
        </p:txBody>
      </p:sp>
    </p:spTree>
    <p:extLst>
      <p:ext uri="{BB962C8B-B14F-4D97-AF65-F5344CB8AC3E}">
        <p14:creationId xmlns:p14="http://schemas.microsoft.com/office/powerpoint/2010/main" val="1714807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1348" y="1113580"/>
            <a:ext cx="4555670" cy="4324261"/>
          </a:xfrm>
          <a:prstGeom prst="rect">
            <a:avLst/>
          </a:prstGeom>
        </p:spPr>
        <p:txBody>
          <a:bodyPr wrap="square" lIns="0" tIns="0" rIns="0" bIns="0" numCol="1" spcCol="180000">
            <a:spAutoFit/>
          </a:bodyPr>
          <a:lstStyle/>
          <a:p>
            <a:pPr>
              <a:spcBef>
                <a:spcPts val="1000"/>
              </a:spcBef>
            </a:pPr>
            <a:r>
              <a:rPr lang="en-US" sz="4400" b="1" dirty="0">
                <a:solidFill>
                  <a:srgbClr val="E1547D"/>
                </a:solidFill>
                <a:latin typeface="Futura Medium" charset="0"/>
                <a:ea typeface="Futura Medium" charset="0"/>
                <a:cs typeface="Futura Medium" charset="0"/>
              </a:rPr>
              <a:t>The sacred</a:t>
            </a:r>
            <a:br>
              <a:rPr lang="en-US" sz="4400" b="1" dirty="0">
                <a:solidFill>
                  <a:srgbClr val="E1547D"/>
                </a:solidFill>
                <a:latin typeface="Futura Medium" charset="0"/>
                <a:ea typeface="Futura Medium" charset="0"/>
                <a:cs typeface="Futura Medium" charset="0"/>
              </a:rPr>
            </a:br>
            <a:r>
              <a:rPr lang="en-US" sz="4400" b="1" dirty="0">
                <a:solidFill>
                  <a:srgbClr val="E1547D"/>
                </a:solidFill>
                <a:latin typeface="Futura Medium" charset="0"/>
                <a:ea typeface="Futura Medium" charset="0"/>
                <a:cs typeface="Futura Medium" charset="0"/>
              </a:rPr>
              <a:t>and divine</a:t>
            </a:r>
          </a:p>
          <a:p>
            <a:pPr>
              <a:spcBef>
                <a:spcPts val="1000"/>
              </a:spcBef>
            </a:pPr>
            <a:r>
              <a:rPr lang="en-US" sz="2100" spc="-40" dirty="0">
                <a:solidFill>
                  <a:srgbClr val="E1547D"/>
                </a:solidFill>
                <a:latin typeface="Futura Medium" charset="0"/>
                <a:ea typeface="Futura Medium" charset="0"/>
                <a:cs typeface="Futura Medium" charset="0"/>
              </a:rPr>
              <a:t>For some pupils this connected with their everyday understanding of God.</a:t>
            </a:r>
          </a:p>
          <a:p>
            <a:pPr>
              <a:spcBef>
                <a:spcPts val="1000"/>
              </a:spcBef>
            </a:pPr>
            <a:r>
              <a:rPr lang="en-US" sz="2100" spc="-10" dirty="0">
                <a:solidFill>
                  <a:srgbClr val="792C7D"/>
                </a:solidFill>
                <a:latin typeface="Futura Medium" charset="0"/>
                <a:ea typeface="Futura Medium" charset="0"/>
                <a:cs typeface="Futura Medium" charset="0"/>
              </a:rPr>
              <a:t>“It’s just like you and God...can relax and you can then just go out feeling more relaxed about things.”</a:t>
            </a:r>
          </a:p>
          <a:p>
            <a:pPr>
              <a:spcBef>
                <a:spcPts val="1000"/>
              </a:spcBef>
            </a:pPr>
            <a:r>
              <a:rPr lang="en-US" sz="2100" spc="-10" dirty="0">
                <a:solidFill>
                  <a:srgbClr val="792C7D"/>
                </a:solidFill>
                <a:latin typeface="Futura Medium" charset="0"/>
                <a:ea typeface="Futura Medium" charset="0"/>
                <a:cs typeface="Futura Medium" charset="0"/>
              </a:rPr>
              <a:t>“It calmed me down and made me think about myself and thank God for making me.”</a:t>
            </a:r>
            <a:endParaRPr lang="en-US" sz="2100" dirty="0">
              <a:solidFill>
                <a:srgbClr val="792C7D"/>
              </a:solidFill>
              <a:latin typeface="Futura Medium" charset="0"/>
              <a:ea typeface="Futura Medium" charset="0"/>
              <a:cs typeface="Futura Medium"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33" t="23" b="22691"/>
          <a:stretch/>
        </p:blipFill>
        <p:spPr>
          <a:xfrm>
            <a:off x="5593278" y="1114840"/>
            <a:ext cx="3550722" cy="4217181"/>
          </a:xfrm>
          <a:prstGeom prst="rect">
            <a:avLst/>
          </a:prstGeom>
        </p:spPr>
      </p:pic>
    </p:spTree>
    <p:extLst>
      <p:ext uri="{BB962C8B-B14F-4D97-AF65-F5344CB8AC3E}">
        <p14:creationId xmlns:p14="http://schemas.microsoft.com/office/powerpoint/2010/main" val="1652201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1348" y="1113580"/>
            <a:ext cx="5731327" cy="4647426"/>
          </a:xfrm>
          <a:prstGeom prst="rect">
            <a:avLst/>
          </a:prstGeom>
        </p:spPr>
        <p:txBody>
          <a:bodyPr wrap="square" lIns="0" tIns="0" rIns="0" bIns="0" numCol="1" spcCol="180000">
            <a:spAutoFit/>
          </a:bodyPr>
          <a:lstStyle/>
          <a:p>
            <a:pPr>
              <a:spcBef>
                <a:spcPts val="1000"/>
              </a:spcBef>
            </a:pPr>
            <a:r>
              <a:rPr lang="en-US" sz="4400" b="1" dirty="0">
                <a:solidFill>
                  <a:srgbClr val="E1547D"/>
                </a:solidFill>
                <a:latin typeface="Futura Medium" charset="0"/>
                <a:ea typeface="Futura Medium" charset="0"/>
                <a:cs typeface="Futura Medium" charset="0"/>
              </a:rPr>
              <a:t>The sacred</a:t>
            </a:r>
            <a:br>
              <a:rPr lang="en-US" sz="4400" b="1" dirty="0">
                <a:solidFill>
                  <a:srgbClr val="E1547D"/>
                </a:solidFill>
                <a:latin typeface="Futura Medium" charset="0"/>
                <a:ea typeface="Futura Medium" charset="0"/>
                <a:cs typeface="Futura Medium" charset="0"/>
              </a:rPr>
            </a:br>
            <a:r>
              <a:rPr lang="en-US" sz="4400" b="1" dirty="0">
                <a:solidFill>
                  <a:srgbClr val="E1547D"/>
                </a:solidFill>
                <a:latin typeface="Futura Medium" charset="0"/>
                <a:ea typeface="Futura Medium" charset="0"/>
                <a:cs typeface="Futura Medium" charset="0"/>
              </a:rPr>
              <a:t>and divine</a:t>
            </a:r>
          </a:p>
          <a:p>
            <a:pPr>
              <a:spcBef>
                <a:spcPts val="1000"/>
              </a:spcBef>
            </a:pPr>
            <a:r>
              <a:rPr lang="en-US" sz="2100" spc="-40" dirty="0">
                <a:solidFill>
                  <a:srgbClr val="E1547D"/>
                </a:solidFill>
                <a:latin typeface="Futura Medium" charset="0"/>
                <a:ea typeface="Futura Medium" charset="0"/>
                <a:cs typeface="Futura Medium" charset="0"/>
              </a:rPr>
              <a:t>Others affirmed the inclusivity of the spaces:</a:t>
            </a:r>
          </a:p>
          <a:p>
            <a:pPr>
              <a:spcBef>
                <a:spcPts val="1000"/>
              </a:spcBef>
            </a:pPr>
            <a:r>
              <a:rPr lang="en-US" sz="2100" spc="-10" dirty="0">
                <a:solidFill>
                  <a:srgbClr val="792C7D"/>
                </a:solidFill>
                <a:latin typeface="Futura Medium" charset="0"/>
                <a:ea typeface="Futura Medium" charset="0"/>
                <a:cs typeface="Futura Medium" charset="0"/>
              </a:rPr>
              <a:t>“I think it was just to help you think about your beliefs whether you believe in the religion or whether you believe in anything really. I don’t think it was trying to change you.”</a:t>
            </a:r>
          </a:p>
          <a:p>
            <a:pPr>
              <a:spcBef>
                <a:spcPts val="1000"/>
              </a:spcBef>
            </a:pPr>
            <a:r>
              <a:rPr lang="en-US" sz="2100" spc="-10" dirty="0">
                <a:solidFill>
                  <a:srgbClr val="792C7D"/>
                </a:solidFill>
                <a:latin typeface="Futura Medium" charset="0"/>
                <a:ea typeface="Futura Medium" charset="0"/>
                <a:cs typeface="Futura Medium" charset="0"/>
              </a:rPr>
              <a:t>“In various ways, prayer spaces were valued for being inclusive, notably for </a:t>
            </a:r>
            <a:r>
              <a:rPr lang="en-US" sz="2100" spc="-10" dirty="0" err="1">
                <a:solidFill>
                  <a:srgbClr val="792C7D"/>
                </a:solidFill>
                <a:latin typeface="Futura Medium" charset="0"/>
                <a:ea typeface="Futura Medium" charset="0"/>
                <a:cs typeface="Futura Medium" charset="0"/>
              </a:rPr>
              <a:t>recognising</a:t>
            </a:r>
            <a:r>
              <a:rPr lang="en-US" sz="2100" spc="-10" dirty="0">
                <a:solidFill>
                  <a:srgbClr val="792C7D"/>
                </a:solidFill>
                <a:latin typeface="Futura Medium" charset="0"/>
                <a:ea typeface="Futura Medium" charset="0"/>
                <a:cs typeface="Futura Medium" charset="0"/>
              </a:rPr>
              <a:t> and being sensitive to the various religious and non-religious positions of pupils.” </a:t>
            </a:r>
            <a:r>
              <a:rPr lang="en-US" sz="2100" b="1" spc="-10" dirty="0">
                <a:solidFill>
                  <a:srgbClr val="792C7D"/>
                </a:solidFill>
                <a:latin typeface="Futura Medium" charset="0"/>
                <a:ea typeface="Futura Medium" charset="0"/>
                <a:cs typeface="Futura Medium" charset="0"/>
              </a:rPr>
              <a:t>Report Authors</a:t>
            </a:r>
            <a:endParaRPr lang="en-US" sz="2100" b="1" dirty="0">
              <a:solidFill>
                <a:srgbClr val="792C7D"/>
              </a:solidFill>
              <a:latin typeface="Futura Medium" charset="0"/>
              <a:ea typeface="Futura Medium" charset="0"/>
              <a:cs typeface="Futura Medium"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86" r="24210"/>
          <a:stretch/>
        </p:blipFill>
        <p:spPr>
          <a:xfrm>
            <a:off x="6804561" y="1181598"/>
            <a:ext cx="2339439" cy="4471058"/>
          </a:xfrm>
          <a:prstGeom prst="rect">
            <a:avLst/>
          </a:prstGeom>
        </p:spPr>
      </p:pic>
    </p:spTree>
    <p:extLst>
      <p:ext uri="{BB962C8B-B14F-4D97-AF65-F5344CB8AC3E}">
        <p14:creationId xmlns:p14="http://schemas.microsoft.com/office/powerpoint/2010/main" val="997361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19407"/>
            <a:ext cx="7772400" cy="669413"/>
          </a:xfrm>
        </p:spPr>
        <p:txBody>
          <a:bodyPr anchor="t" anchorCtr="0">
            <a:noAutofit/>
          </a:bodyPr>
          <a:lstStyle/>
          <a:p>
            <a:pPr algn="l">
              <a:spcBef>
                <a:spcPts val="5400"/>
              </a:spcBef>
            </a:pPr>
            <a:r>
              <a:rPr lang="en-US" sz="4400" dirty="0"/>
              <a:t>Other findings</a:t>
            </a:r>
          </a:p>
        </p:txBody>
      </p:sp>
      <p:sp>
        <p:nvSpPr>
          <p:cNvPr id="3" name="TextBox 2"/>
          <p:cNvSpPr txBox="1"/>
          <p:nvPr/>
        </p:nvSpPr>
        <p:spPr>
          <a:xfrm>
            <a:off x="783770" y="2771905"/>
            <a:ext cx="4916386" cy="1959511"/>
          </a:xfrm>
          <a:prstGeom prst="rect">
            <a:avLst/>
          </a:prstGeom>
          <a:noFill/>
        </p:spPr>
        <p:txBody>
          <a:bodyPr wrap="square" lIns="0" tIns="0" rIns="0" bIns="0" rtlCol="0">
            <a:spAutoFit/>
          </a:bodyPr>
          <a:lstStyle/>
          <a:p>
            <a:pPr>
              <a:spcBef>
                <a:spcPts val="1000"/>
              </a:spcBef>
            </a:pPr>
            <a:r>
              <a:rPr lang="en-US" sz="3500" dirty="0">
                <a:solidFill>
                  <a:srgbClr val="E1547D"/>
                </a:solidFill>
                <a:latin typeface="Futura Medium" charset="0"/>
                <a:ea typeface="Futura Medium" charset="0"/>
                <a:cs typeface="Futura Medium" charset="0"/>
              </a:rPr>
              <a:t>Agency</a:t>
            </a:r>
          </a:p>
          <a:p>
            <a:pPr>
              <a:spcBef>
                <a:spcPts val="1000"/>
              </a:spcBef>
            </a:pPr>
            <a:r>
              <a:rPr lang="en-US" sz="2800" dirty="0">
                <a:solidFill>
                  <a:srgbClr val="792C7D"/>
                </a:solidFill>
                <a:latin typeface="Futura Medium" charset="0"/>
                <a:ea typeface="Futura Medium" charset="0"/>
                <a:cs typeface="Futura Medium" charset="0"/>
              </a:rPr>
              <a:t>The importance and value of creating spaces where people can engage in their own way.</a:t>
            </a:r>
            <a:endParaRPr lang="en-US" sz="2800" b="1" dirty="0">
              <a:solidFill>
                <a:srgbClr val="792C7D"/>
              </a:solidFill>
              <a:latin typeface="Futura Medium" charset="0"/>
              <a:ea typeface="Futura Medium" charset="0"/>
              <a:cs typeface="Futura Medium"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8915" y="728905"/>
            <a:ext cx="3135086" cy="4955917"/>
          </a:xfrm>
          <a:prstGeom prst="rect">
            <a:avLst/>
          </a:prstGeom>
        </p:spPr>
      </p:pic>
    </p:spTree>
    <p:extLst>
      <p:ext uri="{BB962C8B-B14F-4D97-AF65-F5344CB8AC3E}">
        <p14:creationId xmlns:p14="http://schemas.microsoft.com/office/powerpoint/2010/main" val="1473447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3770" y="1147511"/>
            <a:ext cx="4833259" cy="669413"/>
          </a:xfrm>
        </p:spPr>
        <p:txBody>
          <a:bodyPr lIns="0" tIns="0" rIns="0" bIns="0" anchor="t" anchorCtr="0">
            <a:noAutofit/>
          </a:bodyPr>
          <a:lstStyle/>
          <a:p>
            <a:pPr algn="l">
              <a:spcBef>
                <a:spcPts val="5400"/>
              </a:spcBef>
            </a:pPr>
            <a:r>
              <a:rPr lang="en-US" sz="4400" dirty="0"/>
              <a:t>Other findings</a:t>
            </a:r>
          </a:p>
        </p:txBody>
      </p:sp>
      <p:sp>
        <p:nvSpPr>
          <p:cNvPr id="3" name="TextBox 2"/>
          <p:cNvSpPr txBox="1"/>
          <p:nvPr/>
        </p:nvSpPr>
        <p:spPr>
          <a:xfrm>
            <a:off x="783770" y="2000009"/>
            <a:ext cx="4952012" cy="3252172"/>
          </a:xfrm>
          <a:prstGeom prst="rect">
            <a:avLst/>
          </a:prstGeom>
          <a:noFill/>
        </p:spPr>
        <p:txBody>
          <a:bodyPr wrap="square" lIns="0" tIns="0" rIns="0" bIns="0" rtlCol="0">
            <a:spAutoFit/>
          </a:bodyPr>
          <a:lstStyle/>
          <a:p>
            <a:pPr>
              <a:spcBef>
                <a:spcPts val="1000"/>
              </a:spcBef>
            </a:pPr>
            <a:r>
              <a:rPr lang="en-US" sz="3500" dirty="0">
                <a:solidFill>
                  <a:srgbClr val="E1547D"/>
                </a:solidFill>
                <a:latin typeface="Futura Medium" charset="0"/>
                <a:ea typeface="Futura Medium" charset="0"/>
                <a:cs typeface="Futura Medium" charset="0"/>
              </a:rPr>
              <a:t>Physicality</a:t>
            </a:r>
          </a:p>
          <a:p>
            <a:pPr>
              <a:spcBef>
                <a:spcPts val="1000"/>
              </a:spcBef>
            </a:pPr>
            <a:r>
              <a:rPr lang="en-US" sz="2800" dirty="0">
                <a:solidFill>
                  <a:srgbClr val="792C7D"/>
                </a:solidFill>
                <a:latin typeface="Futura Medium" charset="0"/>
                <a:ea typeface="Futura Medium" charset="0"/>
                <a:cs typeface="Futura Medium" charset="0"/>
              </a:rPr>
              <a:t>Interacting with physical objects and activities create a powerful learning environment and this is one of the things that pupils comment on and appreciate.</a:t>
            </a:r>
            <a:endParaRPr lang="en-US" sz="2800" b="1" dirty="0">
              <a:solidFill>
                <a:srgbClr val="792C7D"/>
              </a:solidFill>
              <a:latin typeface="Futura Medium" charset="0"/>
              <a:ea typeface="Futura Medium" charset="0"/>
              <a:cs typeface="Futura Medium"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5164" y="279269"/>
            <a:ext cx="3170711" cy="5524307"/>
          </a:xfrm>
          <a:prstGeom prst="rect">
            <a:avLst/>
          </a:prstGeom>
        </p:spPr>
      </p:pic>
    </p:spTree>
    <p:extLst>
      <p:ext uri="{BB962C8B-B14F-4D97-AF65-F5344CB8AC3E}">
        <p14:creationId xmlns:p14="http://schemas.microsoft.com/office/powerpoint/2010/main" val="1371280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3770" y="1147511"/>
            <a:ext cx="4833259" cy="669413"/>
          </a:xfrm>
        </p:spPr>
        <p:txBody>
          <a:bodyPr lIns="0" tIns="0" rIns="0" bIns="0" anchor="t" anchorCtr="0">
            <a:noAutofit/>
          </a:bodyPr>
          <a:lstStyle/>
          <a:p>
            <a:pPr algn="l">
              <a:spcBef>
                <a:spcPts val="5400"/>
              </a:spcBef>
            </a:pPr>
            <a:r>
              <a:rPr lang="en-US" sz="4400" dirty="0"/>
              <a:t>Other findings</a:t>
            </a:r>
          </a:p>
        </p:txBody>
      </p:sp>
      <p:sp>
        <p:nvSpPr>
          <p:cNvPr id="3" name="TextBox 2"/>
          <p:cNvSpPr txBox="1"/>
          <p:nvPr/>
        </p:nvSpPr>
        <p:spPr>
          <a:xfrm>
            <a:off x="783769" y="2000009"/>
            <a:ext cx="7635835" cy="3375283"/>
          </a:xfrm>
          <a:prstGeom prst="rect">
            <a:avLst/>
          </a:prstGeom>
          <a:noFill/>
        </p:spPr>
        <p:txBody>
          <a:bodyPr wrap="square" lIns="0" tIns="0" rIns="0" bIns="0" rtlCol="0">
            <a:spAutoFit/>
          </a:bodyPr>
          <a:lstStyle/>
          <a:p>
            <a:pPr>
              <a:spcBef>
                <a:spcPts val="1000"/>
              </a:spcBef>
            </a:pPr>
            <a:r>
              <a:rPr lang="en-US" sz="3500" dirty="0">
                <a:solidFill>
                  <a:srgbClr val="E1547D"/>
                </a:solidFill>
                <a:latin typeface="Futura Medium" charset="0"/>
                <a:ea typeface="Futura Medium" charset="0"/>
                <a:cs typeface="Futura Medium" charset="0"/>
              </a:rPr>
              <a:t>Neutrality</a:t>
            </a:r>
          </a:p>
          <a:p>
            <a:pPr>
              <a:spcBef>
                <a:spcPts val="1000"/>
              </a:spcBef>
            </a:pPr>
            <a:r>
              <a:rPr lang="en-US" sz="2200" dirty="0">
                <a:solidFill>
                  <a:srgbClr val="792C7D"/>
                </a:solidFill>
                <a:latin typeface="Futura Medium" charset="0"/>
                <a:ea typeface="Futura Medium" charset="0"/>
                <a:cs typeface="Futura Medium" charset="0"/>
              </a:rPr>
              <a:t>“One of the most valuable things that works really well is having that support from outside. It’s really important. We normally have a member of staff in the space, but we try and take a back seat. The kids feel that they can access the space without being judged, or without feeling like ‘that teacher thinks I’m that’, or ‘I don’t like that teacher’. So it’s neutral when they come into the spaces, it’s a safe space and it’s a neutral space.” </a:t>
            </a:r>
            <a:r>
              <a:rPr lang="en-US" sz="2200" b="1" dirty="0">
                <a:solidFill>
                  <a:srgbClr val="792C7D"/>
                </a:solidFill>
                <a:latin typeface="Futura Medium" charset="0"/>
                <a:ea typeface="Futura Medium" charset="0"/>
                <a:cs typeface="Futura Medium" charset="0"/>
              </a:rPr>
              <a:t>Teacher</a:t>
            </a:r>
          </a:p>
        </p:txBody>
      </p:sp>
    </p:spTree>
    <p:extLst>
      <p:ext uri="{BB962C8B-B14F-4D97-AF65-F5344CB8AC3E}">
        <p14:creationId xmlns:p14="http://schemas.microsoft.com/office/powerpoint/2010/main" val="317139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20000"/>
            <a:ext cx="7772400" cy="2387600"/>
          </a:xfrm>
        </p:spPr>
        <p:txBody>
          <a:bodyPr anchor="t" anchorCtr="0">
            <a:noAutofit/>
          </a:bodyPr>
          <a:lstStyle/>
          <a:p>
            <a:pPr algn="l">
              <a:lnSpc>
                <a:spcPts val="4600"/>
              </a:lnSpc>
            </a:pPr>
            <a:r>
              <a:rPr lang="en-US" sz="3600" dirty="0">
                <a:solidFill>
                  <a:srgbClr val="E1547D"/>
                </a:solidFill>
              </a:rPr>
              <a:t>Prayer Spaces in Schools equips local churches to serve the </a:t>
            </a:r>
            <a:r>
              <a:rPr lang="en-US" sz="3600" dirty="0">
                <a:solidFill>
                  <a:srgbClr val="792C7D"/>
                </a:solidFill>
              </a:rPr>
              <a:t>ongoing spiritual life of their school communities.</a:t>
            </a:r>
          </a:p>
        </p:txBody>
      </p:sp>
    </p:spTree>
    <p:extLst>
      <p:ext uri="{BB962C8B-B14F-4D97-AF65-F5344CB8AC3E}">
        <p14:creationId xmlns:p14="http://schemas.microsoft.com/office/powerpoint/2010/main" val="1172342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4197927"/>
          </a:xfrm>
          <a:prstGeom prst="rect">
            <a:avLst/>
          </a:prstGeom>
          <a:solidFill>
            <a:srgbClr val="792C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92C7D"/>
              </a:solidFill>
            </a:endParaRPr>
          </a:p>
        </p:txBody>
      </p:sp>
      <p:sp>
        <p:nvSpPr>
          <p:cNvPr id="2" name="Title 1"/>
          <p:cNvSpPr>
            <a:spLocks noGrp="1"/>
          </p:cNvSpPr>
          <p:nvPr>
            <p:ph type="ctrTitle"/>
          </p:nvPr>
        </p:nvSpPr>
        <p:spPr>
          <a:xfrm>
            <a:off x="685800" y="720000"/>
            <a:ext cx="7772400" cy="2387600"/>
          </a:xfrm>
        </p:spPr>
        <p:txBody>
          <a:bodyPr lIns="0" tIns="0" rIns="0" bIns="0" anchor="t" anchorCtr="0">
            <a:noAutofit/>
          </a:bodyPr>
          <a:lstStyle/>
          <a:p>
            <a:pPr algn="l">
              <a:lnSpc>
                <a:spcPts val="4600"/>
              </a:lnSpc>
            </a:pPr>
            <a:r>
              <a:rPr lang="en-US" sz="3300" dirty="0">
                <a:solidFill>
                  <a:schemeClr val="bg1"/>
                </a:solidFill>
              </a:rPr>
              <a:t>“We can report that the evidence suggests that prayer space activities do indeed contribute to the </a:t>
            </a:r>
            <a:r>
              <a:rPr lang="en-US" sz="3300" dirty="0">
                <a:solidFill>
                  <a:srgbClr val="E1547D"/>
                </a:solidFill>
              </a:rPr>
              <a:t>spiritual development of children and young people.”</a:t>
            </a:r>
          </a:p>
        </p:txBody>
      </p:sp>
      <p:sp>
        <p:nvSpPr>
          <p:cNvPr id="3" name="Subtitle 2"/>
          <p:cNvSpPr>
            <a:spLocks noGrp="1"/>
          </p:cNvSpPr>
          <p:nvPr>
            <p:ph type="subTitle" idx="1"/>
          </p:nvPr>
        </p:nvSpPr>
        <p:spPr>
          <a:xfrm>
            <a:off x="800100" y="4561610"/>
            <a:ext cx="7200900" cy="1257300"/>
          </a:xfrm>
        </p:spPr>
        <p:txBody>
          <a:bodyPr lIns="0" tIns="0" rIns="0" bIns="0"/>
          <a:lstStyle/>
          <a:p>
            <a:pPr algn="l"/>
            <a:r>
              <a:rPr lang="en-US" dirty="0" err="1">
                <a:solidFill>
                  <a:srgbClr val="792C7D"/>
                </a:solidFill>
              </a:rPr>
              <a:t>prayerspacesinschools.com</a:t>
            </a:r>
            <a:r>
              <a:rPr lang="en-US" dirty="0">
                <a:solidFill>
                  <a:srgbClr val="792C7D"/>
                </a:solidFill>
              </a:rPr>
              <a:t>/research2017</a:t>
            </a:r>
          </a:p>
          <a:p>
            <a:pPr algn="l"/>
            <a:r>
              <a:rPr lang="en-US" dirty="0">
                <a:solidFill>
                  <a:srgbClr val="792C7D"/>
                </a:solidFill>
              </a:rPr>
              <a:t>   /</a:t>
            </a:r>
            <a:r>
              <a:rPr lang="en-US" dirty="0" err="1">
                <a:solidFill>
                  <a:srgbClr val="792C7D"/>
                </a:solidFill>
              </a:rPr>
              <a:t>prayerspacesinschools</a:t>
            </a:r>
            <a:r>
              <a:rPr lang="en-US" dirty="0">
                <a:solidFill>
                  <a:srgbClr val="792C7D"/>
                </a:solidFill>
              </a:rPr>
              <a:t>   </a:t>
            </a:r>
          </a:p>
          <a:p>
            <a:pPr algn="l"/>
            <a:r>
              <a:rPr lang="en-US" dirty="0">
                <a:solidFill>
                  <a:srgbClr val="792C7D"/>
                </a:solidFill>
              </a:rPr>
              <a:t>    @prayerinschools</a:t>
            </a:r>
            <a:endParaRPr lang="en-US" dirty="0">
              <a:solidFill>
                <a:srgbClr val="792C7D"/>
              </a:solidFill>
              <a:hlinkClick r:id="rId2"/>
            </a:endParaRPr>
          </a:p>
          <a:p>
            <a:pPr algn="l"/>
            <a:endParaRPr lang="en-US" dirty="0"/>
          </a:p>
          <a:p>
            <a:pPr algn="l"/>
            <a:endParaRPr lang="en-US" dirty="0">
              <a:solidFill>
                <a:srgbClr val="009FD5"/>
              </a:solidFill>
            </a:endParaRPr>
          </a:p>
          <a:p>
            <a:pPr algn="l"/>
            <a:endParaRPr lang="en-US" dirty="0">
              <a:solidFill>
                <a:srgbClr val="009FD5"/>
              </a:solidFill>
            </a:endParaRPr>
          </a:p>
          <a:p>
            <a:endParaRPr lang="en-US" dirty="0">
              <a:solidFill>
                <a:srgbClr val="009FD5"/>
              </a:solidFill>
            </a:endParaRPr>
          </a:p>
        </p:txBody>
      </p:sp>
      <p:pic>
        <p:nvPicPr>
          <p:cNvPr id="11" name="Picture 10"/>
          <p:cNvPicPr>
            <a:picLocks noChangeAspect="1"/>
          </p:cNvPicPr>
          <p:nvPr/>
        </p:nvPicPr>
        <p:blipFill>
          <a:blip r:embed="rId3"/>
          <a:stretch>
            <a:fillRect/>
          </a:stretch>
        </p:blipFill>
        <p:spPr>
          <a:xfrm>
            <a:off x="753284" y="5497106"/>
            <a:ext cx="267951" cy="217894"/>
          </a:xfrm>
          <a:prstGeom prst="rect">
            <a:avLst/>
          </a:prstGeom>
        </p:spPr>
      </p:pic>
      <p:pic>
        <p:nvPicPr>
          <p:cNvPr id="12" name="Picture 11"/>
          <p:cNvPicPr>
            <a:picLocks noChangeAspect="1"/>
          </p:cNvPicPr>
          <p:nvPr/>
        </p:nvPicPr>
        <p:blipFill>
          <a:blip r:embed="rId4"/>
          <a:stretch>
            <a:fillRect/>
          </a:stretch>
        </p:blipFill>
        <p:spPr>
          <a:xfrm>
            <a:off x="810821" y="5049982"/>
            <a:ext cx="138957" cy="265282"/>
          </a:xfrm>
          <a:prstGeom prst="rect">
            <a:avLst/>
          </a:prstGeom>
        </p:spPr>
      </p:pic>
    </p:spTree>
    <p:extLst>
      <p:ext uri="{BB962C8B-B14F-4D97-AF65-F5344CB8AC3E}">
        <p14:creationId xmlns:p14="http://schemas.microsoft.com/office/powerpoint/2010/main" val="2085379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SC_6961.jpg" descr="DSC_6961.jpg"/>
          <p:cNvPicPr>
            <a:picLocks noChangeAspect="1"/>
          </p:cNvPicPr>
          <p:nvPr/>
        </p:nvPicPr>
        <p:blipFill rotWithShape="1">
          <a:blip r:embed="rId2"/>
          <a:srcRect l="11647" t="2" b="13910"/>
          <a:stretch/>
        </p:blipFill>
        <p:spPr>
          <a:xfrm>
            <a:off x="0" y="0"/>
            <a:ext cx="9144000" cy="5903999"/>
          </a:xfrm>
          <a:prstGeom prst="rect">
            <a:avLst/>
          </a:prstGeom>
          <a:ln w="3175">
            <a:miter lim="400000"/>
          </a:ln>
        </p:spPr>
      </p:pic>
      <p:sp>
        <p:nvSpPr>
          <p:cNvPr id="5" name="Rectangle 4"/>
          <p:cNvSpPr/>
          <p:nvPr/>
        </p:nvSpPr>
        <p:spPr>
          <a:xfrm>
            <a:off x="0" y="5112328"/>
            <a:ext cx="9144000" cy="791672"/>
          </a:xfrm>
          <a:prstGeom prst="rect">
            <a:avLst/>
          </a:prstGeom>
          <a:solidFill>
            <a:srgbClr val="792C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33881"/>
              </a:solidFill>
            </a:endParaRPr>
          </a:p>
        </p:txBody>
      </p:sp>
      <p:sp>
        <p:nvSpPr>
          <p:cNvPr id="2" name="TextBox 1"/>
          <p:cNvSpPr txBox="1"/>
          <p:nvPr/>
        </p:nvSpPr>
        <p:spPr>
          <a:xfrm>
            <a:off x="685800" y="5243750"/>
            <a:ext cx="5860473" cy="492443"/>
          </a:xfrm>
          <a:prstGeom prst="rect">
            <a:avLst/>
          </a:prstGeom>
          <a:noFill/>
        </p:spPr>
        <p:txBody>
          <a:bodyPr wrap="square" lIns="0" tIns="0" rIns="0" bIns="0" rtlCol="0">
            <a:spAutoFit/>
          </a:bodyPr>
          <a:lstStyle/>
          <a:p>
            <a:r>
              <a:rPr lang="en-US" sz="3200" b="0" dirty="0">
                <a:solidFill>
                  <a:schemeClr val="bg1"/>
                </a:solidFill>
                <a:latin typeface="Futura Medium" charset="0"/>
                <a:ea typeface="Futura Medium" charset="0"/>
                <a:cs typeface="Futura Medium" charset="0"/>
              </a:rPr>
              <a:t>Secondary school classroom</a:t>
            </a:r>
          </a:p>
        </p:txBody>
      </p:sp>
    </p:spTree>
    <p:extLst>
      <p:ext uri="{BB962C8B-B14F-4D97-AF65-F5344CB8AC3E}">
        <p14:creationId xmlns:p14="http://schemas.microsoft.com/office/powerpoint/2010/main" val="1077855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DSC_6961.jpg"/>
          <p:cNvPicPr>
            <a:picLocks noChangeAspect="1"/>
          </p:cNvPicPr>
          <p:nvPr/>
        </p:nvPicPr>
        <p:blipFill rotWithShape="1">
          <a:blip r:embed="rId2">
            <a:extLst>
              <a:ext uri="{28A0092B-C50C-407E-A947-70E740481C1C}">
                <a14:useLocalDpi xmlns:a14="http://schemas.microsoft.com/office/drawing/2010/main" val="0"/>
              </a:ext>
            </a:extLst>
          </a:blip>
          <a:srcRect b="14008"/>
          <a:stretch/>
        </p:blipFill>
        <p:spPr>
          <a:xfrm>
            <a:off x="-1" y="0"/>
            <a:ext cx="9154391" cy="5903999"/>
          </a:xfrm>
          <a:prstGeom prst="rect">
            <a:avLst/>
          </a:prstGeom>
          <a:ln w="3175">
            <a:miter lim="400000"/>
          </a:ln>
        </p:spPr>
      </p:pic>
      <p:sp>
        <p:nvSpPr>
          <p:cNvPr id="8" name="Rectangle 7"/>
          <p:cNvSpPr/>
          <p:nvPr/>
        </p:nvSpPr>
        <p:spPr>
          <a:xfrm>
            <a:off x="0" y="5112328"/>
            <a:ext cx="9144000" cy="791672"/>
          </a:xfrm>
          <a:prstGeom prst="rect">
            <a:avLst/>
          </a:prstGeom>
          <a:solidFill>
            <a:srgbClr val="792C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33881"/>
              </a:solidFill>
            </a:endParaRPr>
          </a:p>
        </p:txBody>
      </p:sp>
      <p:sp>
        <p:nvSpPr>
          <p:cNvPr id="5" name="TextBox 4"/>
          <p:cNvSpPr txBox="1"/>
          <p:nvPr/>
        </p:nvSpPr>
        <p:spPr>
          <a:xfrm>
            <a:off x="685800" y="5243750"/>
            <a:ext cx="5860473" cy="492443"/>
          </a:xfrm>
          <a:prstGeom prst="rect">
            <a:avLst/>
          </a:prstGeom>
          <a:noFill/>
        </p:spPr>
        <p:txBody>
          <a:bodyPr wrap="square" lIns="0" tIns="0" rIns="0" bIns="0" rtlCol="0">
            <a:spAutoFit/>
          </a:bodyPr>
          <a:lstStyle/>
          <a:p>
            <a:r>
              <a:rPr lang="en-US" sz="3200" b="0" dirty="0">
                <a:solidFill>
                  <a:schemeClr val="bg1"/>
                </a:solidFill>
                <a:latin typeface="Futura Medium" charset="0"/>
                <a:ea typeface="Futura Medium" charset="0"/>
                <a:cs typeface="Futura Medium" charset="0"/>
              </a:rPr>
              <a:t>Secondary school small hall</a:t>
            </a:r>
          </a:p>
        </p:txBody>
      </p:sp>
    </p:spTree>
    <p:extLst>
      <p:ext uri="{BB962C8B-B14F-4D97-AF65-F5344CB8AC3E}">
        <p14:creationId xmlns:p14="http://schemas.microsoft.com/office/powerpoint/2010/main" val="1494725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DSC_6961.jpg"/>
          <p:cNvPicPr>
            <a:picLocks noChangeAspect="1"/>
          </p:cNvPicPr>
          <p:nvPr/>
        </p:nvPicPr>
        <p:blipFill rotWithShape="1">
          <a:blip r:embed="rId2">
            <a:extLst>
              <a:ext uri="{28A0092B-C50C-407E-A947-70E740481C1C}">
                <a14:useLocalDpi xmlns:a14="http://schemas.microsoft.com/office/drawing/2010/main" val="0"/>
              </a:ext>
            </a:extLst>
          </a:blip>
          <a:srcRect b="8944"/>
          <a:stretch/>
        </p:blipFill>
        <p:spPr>
          <a:xfrm>
            <a:off x="1" y="0"/>
            <a:ext cx="9144000" cy="5903999"/>
          </a:xfrm>
          <a:prstGeom prst="rect">
            <a:avLst/>
          </a:prstGeom>
          <a:ln w="3175">
            <a:miter lim="400000"/>
          </a:ln>
        </p:spPr>
      </p:pic>
      <p:sp>
        <p:nvSpPr>
          <p:cNvPr id="8" name="Rectangle 7"/>
          <p:cNvSpPr/>
          <p:nvPr/>
        </p:nvSpPr>
        <p:spPr>
          <a:xfrm>
            <a:off x="0" y="5112328"/>
            <a:ext cx="9144000" cy="791672"/>
          </a:xfrm>
          <a:prstGeom prst="rect">
            <a:avLst/>
          </a:prstGeom>
          <a:solidFill>
            <a:srgbClr val="792C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33881"/>
              </a:solidFill>
            </a:endParaRPr>
          </a:p>
        </p:txBody>
      </p:sp>
      <p:sp>
        <p:nvSpPr>
          <p:cNvPr id="5" name="TextBox 4"/>
          <p:cNvSpPr txBox="1"/>
          <p:nvPr/>
        </p:nvSpPr>
        <p:spPr>
          <a:xfrm>
            <a:off x="685800" y="5243750"/>
            <a:ext cx="5860473" cy="492443"/>
          </a:xfrm>
          <a:prstGeom prst="rect">
            <a:avLst/>
          </a:prstGeom>
          <a:noFill/>
        </p:spPr>
        <p:txBody>
          <a:bodyPr wrap="square" lIns="0" tIns="0" rIns="0" bIns="0" rtlCol="0">
            <a:spAutoFit/>
          </a:bodyPr>
          <a:lstStyle/>
          <a:p>
            <a:r>
              <a:rPr lang="en-US" sz="3200" b="0" dirty="0">
                <a:solidFill>
                  <a:schemeClr val="bg1"/>
                </a:solidFill>
                <a:latin typeface="Futura Medium" charset="0"/>
                <a:ea typeface="Futura Medium" charset="0"/>
                <a:cs typeface="Futura Medium" charset="0"/>
              </a:rPr>
              <a:t>School library</a:t>
            </a:r>
          </a:p>
        </p:txBody>
      </p:sp>
    </p:spTree>
    <p:extLst>
      <p:ext uri="{BB962C8B-B14F-4D97-AF65-F5344CB8AC3E}">
        <p14:creationId xmlns:p14="http://schemas.microsoft.com/office/powerpoint/2010/main" val="1971651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DSC_6961.jpg"/>
          <p:cNvPicPr>
            <a:picLocks noChangeAspect="1"/>
          </p:cNvPicPr>
          <p:nvPr/>
        </p:nvPicPr>
        <p:blipFill rotWithShape="1">
          <a:blip r:embed="rId2">
            <a:extLst>
              <a:ext uri="{28A0092B-C50C-407E-A947-70E740481C1C}">
                <a14:useLocalDpi xmlns:a14="http://schemas.microsoft.com/office/drawing/2010/main" val="0"/>
              </a:ext>
            </a:extLst>
          </a:blip>
          <a:srcRect b="13911"/>
          <a:stretch/>
        </p:blipFill>
        <p:spPr>
          <a:xfrm>
            <a:off x="0" y="0"/>
            <a:ext cx="9144000" cy="5903999"/>
          </a:xfrm>
          <a:prstGeom prst="rect">
            <a:avLst/>
          </a:prstGeom>
          <a:ln w="3175">
            <a:miter lim="400000"/>
          </a:ln>
        </p:spPr>
      </p:pic>
      <p:sp>
        <p:nvSpPr>
          <p:cNvPr id="8" name="Rectangle 7"/>
          <p:cNvSpPr/>
          <p:nvPr/>
        </p:nvSpPr>
        <p:spPr>
          <a:xfrm>
            <a:off x="0" y="5112328"/>
            <a:ext cx="9144000" cy="791672"/>
          </a:xfrm>
          <a:prstGeom prst="rect">
            <a:avLst/>
          </a:prstGeom>
          <a:solidFill>
            <a:srgbClr val="792C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33881"/>
              </a:solidFill>
            </a:endParaRPr>
          </a:p>
        </p:txBody>
      </p:sp>
      <p:sp>
        <p:nvSpPr>
          <p:cNvPr id="5" name="TextBox 4"/>
          <p:cNvSpPr txBox="1"/>
          <p:nvPr/>
        </p:nvSpPr>
        <p:spPr>
          <a:xfrm>
            <a:off x="685800" y="5243750"/>
            <a:ext cx="5860473" cy="492443"/>
          </a:xfrm>
          <a:prstGeom prst="rect">
            <a:avLst/>
          </a:prstGeom>
          <a:noFill/>
        </p:spPr>
        <p:txBody>
          <a:bodyPr wrap="square" lIns="0" tIns="0" rIns="0" bIns="0" rtlCol="0">
            <a:spAutoFit/>
          </a:bodyPr>
          <a:lstStyle/>
          <a:p>
            <a:r>
              <a:rPr lang="en-US" sz="3200" b="0" dirty="0">
                <a:solidFill>
                  <a:schemeClr val="bg1"/>
                </a:solidFill>
                <a:latin typeface="Futura Medium" charset="0"/>
                <a:ea typeface="Futura Medium" charset="0"/>
                <a:cs typeface="Futura Medium" charset="0"/>
              </a:rPr>
              <a:t>Sixth Form College concourse</a:t>
            </a:r>
          </a:p>
        </p:txBody>
      </p:sp>
    </p:spTree>
    <p:extLst>
      <p:ext uri="{BB962C8B-B14F-4D97-AF65-F5344CB8AC3E}">
        <p14:creationId xmlns:p14="http://schemas.microsoft.com/office/powerpoint/2010/main" val="1017208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SC_6961.jpg"/>
          <p:cNvPicPr>
            <a:picLocks noChangeAspect="1"/>
          </p:cNvPicPr>
          <p:nvPr/>
        </p:nvPicPr>
        <p:blipFill rotWithShape="1">
          <a:blip r:embed="rId2">
            <a:extLst>
              <a:ext uri="{28A0092B-C50C-407E-A947-70E740481C1C}">
                <a14:useLocalDpi xmlns:a14="http://schemas.microsoft.com/office/drawing/2010/main" val="0"/>
              </a:ext>
            </a:extLst>
          </a:blip>
          <a:srcRect b="1983"/>
          <a:stretch/>
        </p:blipFill>
        <p:spPr>
          <a:xfrm>
            <a:off x="4626375" y="-1"/>
            <a:ext cx="4517625" cy="5903999"/>
          </a:xfrm>
          <a:prstGeom prst="rect">
            <a:avLst/>
          </a:prstGeom>
          <a:ln w="3175">
            <a:miter lim="400000"/>
          </a:ln>
        </p:spPr>
      </p:pic>
      <p:pic>
        <p:nvPicPr>
          <p:cNvPr id="7" name="DSC_6961.jpg"/>
          <p:cNvPicPr>
            <a:picLocks noChangeAspect="1"/>
          </p:cNvPicPr>
          <p:nvPr/>
        </p:nvPicPr>
        <p:blipFill rotWithShape="1">
          <a:blip r:embed="rId3">
            <a:extLst>
              <a:ext uri="{28A0092B-C50C-407E-A947-70E740481C1C}">
                <a14:useLocalDpi xmlns:a14="http://schemas.microsoft.com/office/drawing/2010/main" val="0"/>
              </a:ext>
            </a:extLst>
          </a:blip>
          <a:srcRect r="16796"/>
          <a:stretch/>
        </p:blipFill>
        <p:spPr>
          <a:xfrm>
            <a:off x="0" y="0"/>
            <a:ext cx="4536000" cy="5903999"/>
          </a:xfrm>
          <a:prstGeom prst="rect">
            <a:avLst/>
          </a:prstGeom>
          <a:ln w="3175">
            <a:miter lim="400000"/>
          </a:ln>
        </p:spPr>
      </p:pic>
      <p:sp>
        <p:nvSpPr>
          <p:cNvPr id="8" name="Rectangle 7"/>
          <p:cNvSpPr/>
          <p:nvPr/>
        </p:nvSpPr>
        <p:spPr>
          <a:xfrm>
            <a:off x="0" y="5112328"/>
            <a:ext cx="9144000" cy="791672"/>
          </a:xfrm>
          <a:prstGeom prst="rect">
            <a:avLst/>
          </a:prstGeom>
          <a:solidFill>
            <a:srgbClr val="792C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33881"/>
              </a:solidFill>
            </a:endParaRPr>
          </a:p>
        </p:txBody>
      </p:sp>
      <p:sp>
        <p:nvSpPr>
          <p:cNvPr id="5" name="TextBox 4"/>
          <p:cNvSpPr txBox="1"/>
          <p:nvPr/>
        </p:nvSpPr>
        <p:spPr>
          <a:xfrm>
            <a:off x="685800" y="5243750"/>
            <a:ext cx="5860473" cy="492443"/>
          </a:xfrm>
          <a:prstGeom prst="rect">
            <a:avLst/>
          </a:prstGeom>
          <a:noFill/>
        </p:spPr>
        <p:txBody>
          <a:bodyPr wrap="square" lIns="0" tIns="0" rIns="0" bIns="0" rtlCol="0">
            <a:spAutoFit/>
          </a:bodyPr>
          <a:lstStyle/>
          <a:p>
            <a:r>
              <a:rPr lang="en-US" sz="3200" b="0" dirty="0">
                <a:solidFill>
                  <a:schemeClr val="bg1"/>
                </a:solidFill>
                <a:latin typeface="Futura Medium" charset="0"/>
                <a:ea typeface="Futura Medium" charset="0"/>
                <a:cs typeface="Futura Medium" charset="0"/>
              </a:rPr>
              <a:t>Primary school</a:t>
            </a:r>
          </a:p>
        </p:txBody>
      </p:sp>
    </p:spTree>
    <p:extLst>
      <p:ext uri="{BB962C8B-B14F-4D97-AF65-F5344CB8AC3E}">
        <p14:creationId xmlns:p14="http://schemas.microsoft.com/office/powerpoint/2010/main" val="854311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DSC_6961.jpg"/>
          <p:cNvPicPr>
            <a:picLocks noChangeAspect="1"/>
          </p:cNvPicPr>
          <p:nvPr/>
        </p:nvPicPr>
        <p:blipFill rotWithShape="1">
          <a:blip r:embed="rId2">
            <a:extLst>
              <a:ext uri="{28A0092B-C50C-407E-A947-70E740481C1C}">
                <a14:useLocalDpi xmlns:a14="http://schemas.microsoft.com/office/drawing/2010/main" val="0"/>
              </a:ext>
            </a:extLst>
          </a:blip>
          <a:srcRect l="13072" t="-203" b="-203"/>
          <a:stretch/>
        </p:blipFill>
        <p:spPr>
          <a:xfrm>
            <a:off x="0" y="-6254"/>
            <a:ext cx="9137842" cy="5908290"/>
          </a:xfrm>
          <a:prstGeom prst="rect">
            <a:avLst/>
          </a:prstGeom>
          <a:ln w="3175">
            <a:miter lim="400000"/>
          </a:ln>
        </p:spPr>
      </p:pic>
      <p:sp>
        <p:nvSpPr>
          <p:cNvPr id="8" name="Rectangle 7"/>
          <p:cNvSpPr/>
          <p:nvPr/>
        </p:nvSpPr>
        <p:spPr>
          <a:xfrm>
            <a:off x="0" y="5112328"/>
            <a:ext cx="9144000" cy="791672"/>
          </a:xfrm>
          <a:prstGeom prst="rect">
            <a:avLst/>
          </a:prstGeom>
          <a:solidFill>
            <a:srgbClr val="792C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33881"/>
              </a:solidFill>
            </a:endParaRPr>
          </a:p>
        </p:txBody>
      </p:sp>
      <p:sp>
        <p:nvSpPr>
          <p:cNvPr id="5" name="TextBox 4"/>
          <p:cNvSpPr txBox="1"/>
          <p:nvPr/>
        </p:nvSpPr>
        <p:spPr>
          <a:xfrm>
            <a:off x="685800" y="5243750"/>
            <a:ext cx="5860473" cy="492443"/>
          </a:xfrm>
          <a:prstGeom prst="rect">
            <a:avLst/>
          </a:prstGeom>
          <a:noFill/>
        </p:spPr>
        <p:txBody>
          <a:bodyPr wrap="square" lIns="0" tIns="0" rIns="0" bIns="0" rtlCol="0">
            <a:spAutoFit/>
          </a:bodyPr>
          <a:lstStyle/>
          <a:p>
            <a:r>
              <a:rPr lang="en-US" sz="3200" b="0" dirty="0">
                <a:solidFill>
                  <a:schemeClr val="bg1"/>
                </a:solidFill>
                <a:latin typeface="Futura Medium" charset="0"/>
                <a:ea typeface="Futura Medium" charset="0"/>
                <a:cs typeface="Futura Medium" charset="0"/>
              </a:rPr>
              <a:t>Primary school</a:t>
            </a:r>
          </a:p>
        </p:txBody>
      </p:sp>
    </p:spTree>
    <p:extLst>
      <p:ext uri="{BB962C8B-B14F-4D97-AF65-F5344CB8AC3E}">
        <p14:creationId xmlns:p14="http://schemas.microsoft.com/office/powerpoint/2010/main" val="18839665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27D3EF82882C449E7A1E4B88294373" ma:contentTypeVersion="10" ma:contentTypeDescription="Create a new document." ma:contentTypeScope="" ma:versionID="4ccf9b958bd5eef9219d8cdb9e811199">
  <xsd:schema xmlns:xsd="http://www.w3.org/2001/XMLSchema" xmlns:xs="http://www.w3.org/2001/XMLSchema" xmlns:p="http://schemas.microsoft.com/office/2006/metadata/properties" xmlns:ns2="7e3afb98-bd54-44fc-bbbc-97d565f20e3a" xmlns:ns3="a8be2102-8fbe-40ee-9167-bf4c89f49cb8" targetNamespace="http://schemas.microsoft.com/office/2006/metadata/properties" ma:root="true" ma:fieldsID="d3ccb0f59a0f59eb60a093bcb3c02043" ns2:_="" ns3:_="">
    <xsd:import namespace="7e3afb98-bd54-44fc-bbbc-97d565f20e3a"/>
    <xsd:import namespace="a8be2102-8fbe-40ee-9167-bf4c89f49cb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3afb98-bd54-44fc-bbbc-97d565f20e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be2102-8fbe-40ee-9167-bf4c89f49cb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718E305-FC93-47BE-A7EA-BF4B7BBCD8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3afb98-bd54-44fc-bbbc-97d565f20e3a"/>
    <ds:schemaRef ds:uri="a8be2102-8fbe-40ee-9167-bf4c89f49c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D19937C-B250-46BC-B8F9-613DDEE29919}">
  <ds:schemaRefs>
    <ds:schemaRef ds:uri="http://schemas.microsoft.com/sharepoint/v3/contenttype/forms"/>
  </ds:schemaRefs>
</ds:datastoreItem>
</file>

<file path=customXml/itemProps3.xml><?xml version="1.0" encoding="utf-8"?>
<ds:datastoreItem xmlns:ds="http://schemas.openxmlformats.org/officeDocument/2006/customXml" ds:itemID="{FB10FC01-F414-4D56-AEF1-DE5D2D0E6F2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1157</TotalTime>
  <Words>837</Words>
  <Application>Microsoft Office PowerPoint</Application>
  <PresentationFormat>On-screen Show (4:3)</PresentationFormat>
  <Paragraphs>86</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Futura Book</vt:lpstr>
      <vt:lpstr>Futura Medium</vt:lpstr>
      <vt:lpstr>Wingdings</vt:lpstr>
      <vt:lpstr>Office Theme</vt:lpstr>
      <vt:lpstr>Findings from a Qualitative and Quantitative Study into  the impact of prayer spaces on the spiritual development of children and young people</vt:lpstr>
      <vt:lpstr>Prayer spaces enable children and young people, of all faiths and none, to explore spirituality, faith and life’s big questions in a safe, creative and interactive way.</vt:lpstr>
      <vt:lpstr>Prayer Spaces in Schools equips local churches to serve the ongoing spiritual life of their school communities.</vt:lpstr>
      <vt:lpstr>PowerPoint Presentation</vt:lpstr>
      <vt:lpstr>PowerPoint Presentation</vt:lpstr>
      <vt:lpstr>PowerPoint Presentation</vt:lpstr>
      <vt:lpstr>PowerPoint Presentation</vt:lpstr>
      <vt:lpstr>PowerPoint Presentation</vt:lpstr>
      <vt:lpstr>PowerPoint Presentation</vt:lpstr>
      <vt:lpstr>Aim – to research and evaluate the contribution of prayer spaces to the spiritual development of children and young people.</vt:lpstr>
      <vt:lpstr>Research tools</vt:lpstr>
      <vt:lpstr>Research tools</vt:lpstr>
      <vt:lpstr>The schools</vt:lpstr>
      <vt:lpstr>Spirituality as relational consciousness</vt:lpstr>
      <vt:lpstr>Relationship with the self</vt:lpstr>
      <vt:lpstr>PowerPoint Presentation</vt:lpstr>
      <vt:lpstr>PowerPoint Presentation</vt:lpstr>
      <vt:lpstr>Relationship with others</vt:lpstr>
      <vt:lpstr>PowerPoint Presentation</vt:lpstr>
      <vt:lpstr>PowerPoint Presentation</vt:lpstr>
      <vt:lpstr>Relationship with the world</vt:lpstr>
      <vt:lpstr>PowerPoint Presentation</vt:lpstr>
      <vt:lpstr>PowerPoint Presentation</vt:lpstr>
      <vt:lpstr>Relationship with the sacred or divine</vt:lpstr>
      <vt:lpstr>PowerPoint Presentation</vt:lpstr>
      <vt:lpstr>PowerPoint Presentation</vt:lpstr>
      <vt:lpstr>Other findings</vt:lpstr>
      <vt:lpstr>Other findings</vt:lpstr>
      <vt:lpstr>Other findings</vt:lpstr>
      <vt:lpstr>“We can report that the evidence suggests that prayer space activities do indeed contribute to the spiritual development of children and young people.”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Ogborne</dc:creator>
  <cp:lastModifiedBy>Tandia Hughes</cp:lastModifiedBy>
  <cp:revision>26</cp:revision>
  <dcterms:created xsi:type="dcterms:W3CDTF">2019-02-18T14:48:25Z</dcterms:created>
  <dcterms:modified xsi:type="dcterms:W3CDTF">2019-11-26T16:49:58Z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0x0101006C27D3EF82882C449E7A1E4B88294373</vt:lpwstr>
  </property>
</Properties>
</file>